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789" r:id="rId2"/>
    <p:sldId id="258" r:id="rId3"/>
    <p:sldId id="289" r:id="rId4"/>
    <p:sldId id="268" r:id="rId5"/>
    <p:sldId id="291" r:id="rId6"/>
    <p:sldId id="285" r:id="rId7"/>
    <p:sldId id="292" r:id="rId8"/>
    <p:sldId id="787" r:id="rId9"/>
    <p:sldId id="270" r:id="rId10"/>
    <p:sldId id="273" r:id="rId11"/>
    <p:sldId id="274" r:id="rId12"/>
    <p:sldId id="790" r:id="rId13"/>
    <p:sldId id="269" r:id="rId14"/>
    <p:sldId id="279" r:id="rId15"/>
    <p:sldId id="265" r:id="rId16"/>
    <p:sldId id="283" r:id="rId17"/>
    <p:sldId id="791" r:id="rId18"/>
    <p:sldId id="793" r:id="rId19"/>
    <p:sldId id="796" r:id="rId20"/>
    <p:sldId id="797" r:id="rId21"/>
    <p:sldId id="798" r:id="rId22"/>
    <p:sldId id="799" r:id="rId23"/>
    <p:sldId id="800" r:id="rId24"/>
    <p:sldId id="802" r:id="rId25"/>
    <p:sldId id="801" r:id="rId26"/>
    <p:sldId id="792" r:id="rId27"/>
    <p:sldId id="803" r:id="rId28"/>
    <p:sldId id="266" r:id="rId2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38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30E23-6596-4795-92E2-DBF05829DFBE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404129-A274-4EBC-9010-57B14267370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4579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E666-C81A-4D36-92E7-1F69D1DFC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3C5F2-A689-4FCC-BBF3-9839B3015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9B015-781C-48BF-8E84-B254C623A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FF1D7-B321-46BF-A8F3-9C89D6AA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3645E-E97F-43CB-BAEB-BF981587C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52985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1B10-F812-42AC-BA62-BBB9E2E0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40D782-2F99-42D5-8099-35DE94D58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202C9-2A0A-4826-902B-91553AF5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21560-510E-4402-AE83-3F17593E5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E9B45-1609-41DE-9FA9-327A431D0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5245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44BB91-4A88-4BCE-A495-E55C93ACA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9DCF9-C235-4835-A525-7C3C3FCEFA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D8C20-BE76-42F0-B414-1F93D042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4B5A9-64A2-480A-AA50-BE639BBF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1D285-4E00-491B-9F61-7F14A4D2C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9887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85D3-74CF-47C3-A2C9-AC4CA3A8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F8F2E-6D01-4CC4-88F6-1313118F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694DA-D4C7-487C-8ACF-E1CAE13FF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5A09B-CE06-4BDD-932C-4B9430F00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38990-C0D8-4FFC-9E2C-45108A07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834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50B4-F863-408A-9C6C-332CD07D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BCC02-406C-4D00-A244-B3A5AAFF9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1C385-3443-4642-AE19-331DCCCF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C837D-B955-4689-B465-3D3CE8E9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15226-1E89-4CFF-86CD-3DB3710B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3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6E835-C865-4B5A-A699-6C6BBA95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29B1F-A00C-4770-BF54-DE28D08E9F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54B4D-F2D7-4F33-83F1-92D9FB840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0B478-18CF-4E3D-A62A-35DB9B4D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B3B1F-0331-44E9-B1F0-AA1F3963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22108-1CE2-4FD8-AF7F-C136CBC7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6703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4CE21-4C69-4F33-B0A5-38D32EBDF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12642-B234-485B-8534-D66219C8D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EA8DE-3861-4AFC-91A3-165FEA7B5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04012-B2E6-4CF9-B282-8570719506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8503C1-D414-41B0-8FE2-39643C51B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808068-7F9C-444D-98D7-1EBC75FB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B82EAF-F9CF-42BC-86A7-160CFFC0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C7831-751F-4F7D-9BE6-57E6D36AE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8529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0CE70-F032-443E-91B1-436E94B6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749EAE-9C4B-4B19-B0E1-7A7A79B3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EEABD-C8C3-48EF-BA60-1EC66FBB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1E70A-48E9-4361-966E-951A634C7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344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097A7-E7AA-41F0-AF89-589FC4E6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F49A7-476A-4799-B16F-6A7F537A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D0A71-1D54-40BD-B52B-BEC2F81B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60408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492DA-E787-4D8A-8C9B-B85E4BDB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FAA6D-DADA-4CB8-B3C8-E5AC8F3C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DB660-A05E-4362-AC1C-F855F0A6B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70B4D-CA60-4654-83CB-49BAE5CF2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C31E4-F587-4900-B29D-FBDFF53F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38F2B-0C78-4FBC-96E0-81E8A2885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1804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BB139-F140-4E8E-8056-816F89B7C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276261-7A31-43C5-A556-C072F7C75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96A9B-1F0D-4EF3-880D-94690412B4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9F3B3-5345-46D6-8AFF-BC157A46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6936D-58A8-41DF-925F-C49B3D0B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4F37D-A12C-4CC9-84D3-3CFC408F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56717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F5C60C-7E3D-4E4E-B0EF-3255BD456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8D21B-D93B-49A3-B3E8-6B4968071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23E39-2DE9-4571-9D2C-66054622D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8CDBB-24EB-4977-8718-895B9DC34573}" type="datetimeFigureOut">
              <a:rPr lang="LID4096" smtClean="0"/>
              <a:t>06/20/2019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B777C-29EC-4EE6-9BBE-03BCE610D4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DF98E-80C5-45EE-BF6C-390AF52FC0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0639B-55D7-4236-A4FA-960196FD2E6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47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://www.google.nl/url?sa=i&amp;rct=j&amp;q=&amp;esrc=s&amp;source=images&amp;cd=&amp;cad=rja&amp;uact=8&amp;ved=2ahUKEwjJteXVsZfdAhVFiqQKHeFCAZcQjRx6BAgBEAU&amp;url=http://pre-tect.space.noa.gr/stations/25/&amp;psig=AOvVaw1rjEQ6P-lvc8HsYYVQWLHv&amp;ust=1535808235948170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www.google.nl/url?sa=i&amp;rct=j&amp;q=&amp;esrc=s&amp;source=images&amp;cd=&amp;cad=rja&amp;uact=8&amp;ved=2ahUKEwiV66nmqpfdAhXE0aQKHehBAWMQjRx6BAgBEAU&amp;url=https://mundiwebservices.com/&amp;psig=AOvVaw3Vvb4bKLrFuLTN5XPu3YlT&amp;ust=1535806391325807" TargetMode="External"/><Relationship Id="rId18" Type="http://schemas.openxmlformats.org/officeDocument/2006/relationships/image" Target="../media/image43.png"/><Relationship Id="rId3" Type="http://schemas.openxmlformats.org/officeDocument/2006/relationships/image" Target="../media/image32.png"/><Relationship Id="rId21" Type="http://schemas.openxmlformats.org/officeDocument/2006/relationships/image" Target="../media/image45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hyperlink" Target="https://www.google.nl/url?sa=i&amp;rct=j&amp;q=&amp;esrc=s&amp;source=images&amp;cd=&amp;cad=rja&amp;uact=8&amp;ved=2ahUKEwigpN_GqpfdAhVyMOwKHaHUCroQjRx6BAgBEAU&amp;url=https://wekeo-dias.com/&amp;psig=AOvVaw1DhhRy0cpUYTshR2vZr6Aq&amp;ust=1535806323817098" TargetMode="External"/><Relationship Id="rId2" Type="http://schemas.openxmlformats.org/officeDocument/2006/relationships/image" Target="../media/image15.jpeg"/><Relationship Id="rId16" Type="http://schemas.openxmlformats.org/officeDocument/2006/relationships/image" Target="../media/image42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11" Type="http://schemas.openxmlformats.org/officeDocument/2006/relationships/hyperlink" Target="https://www.google.nl/url?sa=i&amp;rct=j&amp;q=&amp;esrc=s&amp;source=images&amp;cd=&amp;cad=rja&amp;uact=8&amp;ved=2ahUKEwi5rpbaqpfdAhVByaQKHcQKCvMQjRx6BAgBEAU&amp;url=https://www.capgemini.com/news/launch-of-sobloo-a-copernicus-data-and-information-access-service-dias/&amp;psig=AOvVaw19d52y7olx-uwOTcm0Zv6w&amp;ust=1535806350744545" TargetMode="External"/><Relationship Id="rId5" Type="http://schemas.openxmlformats.org/officeDocument/2006/relationships/image" Target="../media/image34.jpg"/><Relationship Id="rId15" Type="http://schemas.openxmlformats.org/officeDocument/2006/relationships/hyperlink" Target="http://www.google.nl/url?sa=i&amp;rct=j&amp;q=&amp;esrc=s&amp;source=images&amp;cd=&amp;cad=rja&amp;uact=8&amp;ved=2ahUKEwiPgfKTq5fdAhXFsKQKHcHPAJ8QjRx6BAgBEAU&amp;url=http://creotech.pl/en/produkt/creodias/&amp;psig=AOvVaw1DsLDT_rbmma6uKxsGR4Ed&amp;ust=1535806482346042" TargetMode="External"/><Relationship Id="rId10" Type="http://schemas.openxmlformats.org/officeDocument/2006/relationships/image" Target="../media/image39.png"/><Relationship Id="rId19" Type="http://schemas.openxmlformats.org/officeDocument/2006/relationships/image" Target="../media/image38.png"/><Relationship Id="rId4" Type="http://schemas.openxmlformats.org/officeDocument/2006/relationships/image" Target="../media/image33.jpg"/><Relationship Id="rId9" Type="http://schemas.openxmlformats.org/officeDocument/2006/relationships/hyperlink" Target="https://www.google.nl/url?sa=i&amp;rct=j&amp;q=&amp;esrc=s&amp;source=images&amp;cd=&amp;cad=rja&amp;uact=8&amp;ved=2ahUKEwjLjLa7qpfdAhWP_KQKHVyjCR8QjRx6BAgBEAU&amp;url=https://www.onda-dias.eu/cms/&amp;psig=AOvVaw0Y8t6WEORvShnXm3gkYMdK&amp;ust=1535806265786856" TargetMode="External"/><Relationship Id="rId1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r.sluiter@spaceoffice.n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gif"/><Relationship Id="rId2" Type="http://schemas.openxmlformats.org/officeDocument/2006/relationships/image" Target="../media/image3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2.jpeg"/><Relationship Id="rId10" Type="http://schemas.openxmlformats.org/officeDocument/2006/relationships/image" Target="../media/image9.png"/><Relationship Id="rId4" Type="http://schemas.openxmlformats.org/officeDocument/2006/relationships/hyperlink" Target="https://www.google.nl/url?sa=i&amp;rct=j&amp;q=&amp;esrc=s&amp;source=images&amp;cd=&amp;cad=rja&amp;uact=8&amp;ved=0ahUKEwjK1aGy-9HLAhWIaA8KHakmADQQjRwIBw&amp;url=https://twitter.com/twitter&amp;psig=AFQjCNH7oWupqTT9ZwjN1PWWMdIGdeL1bg&amp;ust=1458656033020175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0C1-3CF7-4D80-9D8A-B6FB90FA3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6195" y="-284149"/>
            <a:ext cx="7295804" cy="2387600"/>
          </a:xfrm>
        </p:spPr>
        <p:txBody>
          <a:bodyPr>
            <a:noAutofit/>
          </a:bodyPr>
          <a:lstStyle/>
          <a:p>
            <a:r>
              <a:rPr lang="nl-NL" sz="4800" dirty="0">
                <a:solidFill>
                  <a:schemeClr val="bg1"/>
                </a:solidFill>
              </a:rPr>
              <a:t>Earth </a:t>
            </a:r>
            <a:r>
              <a:rPr lang="nl-NL" sz="4800" dirty="0" err="1">
                <a:solidFill>
                  <a:schemeClr val="bg1"/>
                </a:solidFill>
              </a:rPr>
              <a:t>Observation</a:t>
            </a:r>
            <a:br>
              <a:rPr lang="nl-NL" sz="4800" dirty="0">
                <a:solidFill>
                  <a:schemeClr val="bg1"/>
                </a:solidFill>
              </a:rPr>
            </a:br>
            <a:r>
              <a:rPr lang="nl-NL" sz="4800" dirty="0" err="1">
                <a:solidFill>
                  <a:schemeClr val="bg1"/>
                </a:solidFill>
              </a:rPr>
              <a:t>beyond</a:t>
            </a:r>
            <a:r>
              <a:rPr lang="nl-NL" sz="4800" dirty="0">
                <a:solidFill>
                  <a:schemeClr val="bg1"/>
                </a:solidFill>
              </a:rPr>
              <a:t> Google Earth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D8AAE-6000-48D3-A903-2228FC976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00970" y="3429000"/>
            <a:ext cx="7295805" cy="1655762"/>
          </a:xfrm>
        </p:spPr>
        <p:txBody>
          <a:bodyPr>
            <a:noAutofit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Raymond Sluiter</a:t>
            </a:r>
          </a:p>
          <a:p>
            <a:r>
              <a:rPr lang="en-GB" dirty="0">
                <a:solidFill>
                  <a:schemeClr val="bg1"/>
                </a:solidFill>
              </a:rPr>
              <a:t>Netherlands Space Office</a:t>
            </a:r>
            <a:endParaRPr lang="LID4096" dirty="0">
              <a:solidFill>
                <a:schemeClr val="bg1"/>
              </a:solidFill>
            </a:endParaRPr>
          </a:p>
        </p:txBody>
      </p:sp>
      <p:pic>
        <p:nvPicPr>
          <p:cNvPr id="6" name="Picture 27" descr="METEOSAT-8-0600-WLD">
            <a:extLst>
              <a:ext uri="{FF2B5EF4-FFF2-40B4-BE49-F238E27FC236}">
                <a16:creationId xmlns:a16="http://schemas.microsoft.com/office/drawing/2014/main" id="{223DDDD9-7413-4ED4-9861-4E84A0223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13670"/>
            <a:ext cx="5682791" cy="568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B10A81-CB90-43A3-8FE7-2B74B435862B}"/>
              </a:ext>
            </a:extLst>
          </p:cNvPr>
          <p:cNvSpPr/>
          <p:nvPr/>
        </p:nvSpPr>
        <p:spPr>
          <a:xfrm>
            <a:off x="5287503" y="243232"/>
            <a:ext cx="790575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CB77FC-49C5-4F80-8FCF-C6C51E633E7B}"/>
              </a:ext>
            </a:extLst>
          </p:cNvPr>
          <p:cNvSpPr/>
          <p:nvPr/>
        </p:nvSpPr>
        <p:spPr>
          <a:xfrm>
            <a:off x="0" y="359540"/>
            <a:ext cx="790575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88416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AE4F44C-321A-4953-A3F5-369DAC0B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A0B6B-017B-4D02-8362-C3F89A81E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0"/>
            <a:ext cx="6875038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2961ADCB-F7C8-4AF3-AE29-293C9CA37A45}"/>
              </a:ext>
            </a:extLst>
          </p:cNvPr>
          <p:cNvSpPr txBox="1">
            <a:spLocks/>
          </p:cNvSpPr>
          <p:nvPr/>
        </p:nvSpPr>
        <p:spPr>
          <a:xfrm>
            <a:off x="10481838" y="145257"/>
            <a:ext cx="6159554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chemeClr val="bg1"/>
                </a:solidFill>
              </a:rPr>
              <a:t>TROPOMI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NO</a:t>
            </a:r>
            <a:r>
              <a:rPr lang="en-GB" baseline="-25000" dirty="0">
                <a:solidFill>
                  <a:schemeClr val="bg1"/>
                </a:solidFill>
              </a:rPr>
              <a:t>2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548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AE4F44C-321A-4953-A3F5-369DAC0B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4" name="orig-1712_005_AR_EN.mp4">
            <a:hlinkClick r:id="" action="ppaction://media"/>
            <a:extLst>
              <a:ext uri="{FF2B5EF4-FFF2-40B4-BE49-F238E27FC236}">
                <a16:creationId xmlns:a16="http://schemas.microsoft.com/office/drawing/2014/main" id="{EEE2924B-F849-4A33-BD35-1ABE29AF2A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107156"/>
            <a:ext cx="12001500" cy="675084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DB52EDD1-F557-479B-A5CB-360A7E01C841}"/>
              </a:ext>
            </a:extLst>
          </p:cNvPr>
          <p:cNvSpPr txBox="1">
            <a:spLocks/>
          </p:cNvSpPr>
          <p:nvPr/>
        </p:nvSpPr>
        <p:spPr>
          <a:xfrm>
            <a:off x="10481838" y="145257"/>
            <a:ext cx="6159554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chemeClr val="bg1"/>
                </a:solidFill>
              </a:rPr>
              <a:t>TROPOMI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5041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DB52EDD1-F557-479B-A5CB-360A7E01C841}"/>
              </a:ext>
            </a:extLst>
          </p:cNvPr>
          <p:cNvSpPr txBox="1">
            <a:spLocks/>
          </p:cNvSpPr>
          <p:nvPr/>
        </p:nvSpPr>
        <p:spPr>
          <a:xfrm>
            <a:off x="7912374" y="90393"/>
            <a:ext cx="6159554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>
                <a:solidFill>
                  <a:schemeClr val="bg1"/>
                </a:solidFill>
              </a:rPr>
              <a:t>satellietdataportaal.nl</a:t>
            </a:r>
          </a:p>
          <a:p>
            <a:pPr algn="l"/>
            <a:r>
              <a:rPr lang="en-GB" dirty="0" err="1">
                <a:solidFill>
                  <a:schemeClr val="bg1"/>
                </a:solidFill>
              </a:rPr>
              <a:t>Superview</a:t>
            </a:r>
            <a:r>
              <a:rPr lang="en-GB" dirty="0">
                <a:solidFill>
                  <a:schemeClr val="bg1"/>
                </a:solidFill>
              </a:rPr>
              <a:t>: 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0.5 – 2 m resolution</a:t>
            </a:r>
          </a:p>
          <a:p>
            <a:pPr algn="l"/>
            <a:r>
              <a:rPr lang="en-GB" dirty="0">
                <a:solidFill>
                  <a:schemeClr val="bg1"/>
                </a:solidFill>
              </a:rPr>
              <a:t>R,G,B,NIR, PAN</a:t>
            </a:r>
          </a:p>
        </p:txBody>
      </p:sp>
      <p:pic>
        <p:nvPicPr>
          <p:cNvPr id="3" name="Afbeelding 2" descr="Afbeelding met buiten, boom, sneeuw, plant&#10;&#10;Beschrijving is gegenereerd met zeer hoge betrouwbaarheid">
            <a:extLst>
              <a:ext uri="{FF2B5EF4-FFF2-40B4-BE49-F238E27FC236}">
                <a16:creationId xmlns:a16="http://schemas.microsoft.com/office/drawing/2014/main" id="{2AF8F26B-B423-4556-A64D-249FFDCB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4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6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319A498-1BCD-4C5C-9A5D-D41E46C2F0E7}"/>
              </a:ext>
            </a:extLst>
          </p:cNvPr>
          <p:cNvSpPr txBox="1">
            <a:spLocks/>
          </p:cNvSpPr>
          <p:nvPr/>
        </p:nvSpPr>
        <p:spPr>
          <a:xfrm>
            <a:off x="81023" y="145257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" name="Picture 2" descr="Afbeeldingsresultaat voor Sentinels satellite">
            <a:extLst>
              <a:ext uri="{FF2B5EF4-FFF2-40B4-BE49-F238E27FC236}">
                <a16:creationId xmlns:a16="http://schemas.microsoft.com/office/drawing/2014/main" id="{51B1B923-7F35-499D-820C-A86BF3E2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16" y="0"/>
            <a:ext cx="12257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002928-2930-4040-83EF-D5AB62FB3E0B}"/>
              </a:ext>
            </a:extLst>
          </p:cNvPr>
          <p:cNvGrpSpPr/>
          <p:nvPr/>
        </p:nvGrpSpPr>
        <p:grpSpPr>
          <a:xfrm>
            <a:off x="327024" y="198392"/>
            <a:ext cx="3724870" cy="1148030"/>
            <a:chOff x="352424" y="1276349"/>
            <a:chExt cx="3724870" cy="1148030"/>
          </a:xfrm>
        </p:grpSpPr>
        <p:pic>
          <p:nvPicPr>
            <p:cNvPr id="11" name="Picture 18">
              <a:extLst>
                <a:ext uri="{FF2B5EF4-FFF2-40B4-BE49-F238E27FC236}">
                  <a16:creationId xmlns:a16="http://schemas.microsoft.com/office/drawing/2014/main" id="{C79BA415-03B8-4542-9F41-EF3C927169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4" y="1276349"/>
              <a:ext cx="1080000" cy="1148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kstvak 11">
              <a:extLst>
                <a:ext uri="{FF2B5EF4-FFF2-40B4-BE49-F238E27FC236}">
                  <a16:creationId xmlns:a16="http://schemas.microsoft.com/office/drawing/2014/main" id="{35C12BD6-6838-4D1E-85B8-2C3F1B9620B4}"/>
                </a:ext>
              </a:extLst>
            </p:cNvPr>
            <p:cNvSpPr txBox="1"/>
            <p:nvPr/>
          </p:nvSpPr>
          <p:spPr>
            <a:xfrm>
              <a:off x="1566863" y="1557976"/>
              <a:ext cx="25104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Land Monitoring Service</a:t>
              </a:r>
            </a:p>
            <a:p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(CLMS)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49BAE-5777-4E01-A041-45CE09B44261}"/>
              </a:ext>
            </a:extLst>
          </p:cNvPr>
          <p:cNvGrpSpPr/>
          <p:nvPr/>
        </p:nvGrpSpPr>
        <p:grpSpPr>
          <a:xfrm>
            <a:off x="327024" y="1597103"/>
            <a:ext cx="4157681" cy="1130625"/>
            <a:chOff x="352424" y="2887448"/>
            <a:chExt cx="4157681" cy="1130625"/>
          </a:xfrm>
        </p:grpSpPr>
        <p:pic>
          <p:nvPicPr>
            <p:cNvPr id="14" name="Picture 15">
              <a:extLst>
                <a:ext uri="{FF2B5EF4-FFF2-40B4-BE49-F238E27FC236}">
                  <a16:creationId xmlns:a16="http://schemas.microsoft.com/office/drawing/2014/main" id="{FD9BF1B6-3BB6-4F56-A9ED-759CEDD35D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424" y="2887448"/>
              <a:ext cx="1080000" cy="113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kstvak 18">
              <a:extLst>
                <a:ext uri="{FF2B5EF4-FFF2-40B4-BE49-F238E27FC236}">
                  <a16:creationId xmlns:a16="http://schemas.microsoft.com/office/drawing/2014/main" id="{8A904FB9-EE85-41E2-AB5D-6D331ACA2542}"/>
                </a:ext>
              </a:extLst>
            </p:cNvPr>
            <p:cNvSpPr txBox="1"/>
            <p:nvPr/>
          </p:nvSpPr>
          <p:spPr>
            <a:xfrm>
              <a:off x="1566863" y="3142310"/>
              <a:ext cx="29432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Marine Environment </a:t>
              </a:r>
            </a:p>
            <a:p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Monitoring Service (CMEMS)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2027BA-86B2-4DEB-BF87-301342A6A134}"/>
              </a:ext>
            </a:extLst>
          </p:cNvPr>
          <p:cNvGrpSpPr/>
          <p:nvPr/>
        </p:nvGrpSpPr>
        <p:grpSpPr>
          <a:xfrm>
            <a:off x="327024" y="2962973"/>
            <a:ext cx="3778372" cy="1080000"/>
            <a:chOff x="327263" y="4714091"/>
            <a:chExt cx="3778372" cy="1080000"/>
          </a:xfrm>
        </p:grpSpPr>
        <p:pic>
          <p:nvPicPr>
            <p:cNvPr id="17" name="Picture 20" descr="Afbeeldingsresultaat voor copernicus atmosphere service">
              <a:hlinkClick r:id="rId5"/>
              <a:extLst>
                <a:ext uri="{FF2B5EF4-FFF2-40B4-BE49-F238E27FC236}">
                  <a16:creationId xmlns:a16="http://schemas.microsoft.com/office/drawing/2014/main" id="{D1C9F51C-2D86-4884-AE48-7D5BC4596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263" y="4714091"/>
              <a:ext cx="1080000" cy="1080000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8" name="Tekstvak 19">
              <a:extLst>
                <a:ext uri="{FF2B5EF4-FFF2-40B4-BE49-F238E27FC236}">
                  <a16:creationId xmlns:a16="http://schemas.microsoft.com/office/drawing/2014/main" id="{283FAC26-5410-4937-AEE8-ED3E3EC46C59}"/>
                </a:ext>
              </a:extLst>
            </p:cNvPr>
            <p:cNvSpPr txBox="1"/>
            <p:nvPr/>
          </p:nvSpPr>
          <p:spPr>
            <a:xfrm>
              <a:off x="1566863" y="4961702"/>
              <a:ext cx="25387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Atmosphere</a:t>
              </a:r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Monitoring </a:t>
              </a:r>
            </a:p>
            <a:p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Service (CAMS)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4E1C29-7A48-4D51-8CCB-5AF8A41A4696}"/>
              </a:ext>
            </a:extLst>
          </p:cNvPr>
          <p:cNvGrpSpPr/>
          <p:nvPr/>
        </p:nvGrpSpPr>
        <p:grpSpPr>
          <a:xfrm>
            <a:off x="4134562" y="5596784"/>
            <a:ext cx="3520513" cy="1131430"/>
            <a:chOff x="5004048" y="1286034"/>
            <a:chExt cx="3520513" cy="1131430"/>
          </a:xfrm>
        </p:grpSpPr>
        <p:pic>
          <p:nvPicPr>
            <p:cNvPr id="20" name="Afbeelding 8">
              <a:extLst>
                <a:ext uri="{FF2B5EF4-FFF2-40B4-BE49-F238E27FC236}">
                  <a16:creationId xmlns:a16="http://schemas.microsoft.com/office/drawing/2014/main" id="{3986338F-C211-4D29-9F43-89544D73F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1286034"/>
              <a:ext cx="1080000" cy="1131430"/>
            </a:xfrm>
            <a:prstGeom prst="rect">
              <a:avLst/>
            </a:prstGeom>
          </p:spPr>
        </p:pic>
        <p:sp>
          <p:nvSpPr>
            <p:cNvPr id="21" name="Tekstvak 20">
              <a:extLst>
                <a:ext uri="{FF2B5EF4-FFF2-40B4-BE49-F238E27FC236}">
                  <a16:creationId xmlns:a16="http://schemas.microsoft.com/office/drawing/2014/main" id="{02B988E6-B962-49AC-935B-6633D841DE3F}"/>
                </a:ext>
              </a:extLst>
            </p:cNvPr>
            <p:cNvSpPr txBox="1"/>
            <p:nvPr/>
          </p:nvSpPr>
          <p:spPr>
            <a:xfrm>
              <a:off x="6065811" y="1557975"/>
              <a:ext cx="2458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Climate</a:t>
              </a:r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Change Service </a:t>
              </a:r>
            </a:p>
            <a:p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(C3S)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63AEC2-3381-4270-88C3-75CE1D153778}"/>
              </a:ext>
            </a:extLst>
          </p:cNvPr>
          <p:cNvGrpSpPr/>
          <p:nvPr/>
        </p:nvGrpSpPr>
        <p:grpSpPr>
          <a:xfrm>
            <a:off x="327024" y="4283505"/>
            <a:ext cx="3543410" cy="1094499"/>
            <a:chOff x="5004048" y="2887449"/>
            <a:chExt cx="3543410" cy="1094499"/>
          </a:xfrm>
        </p:grpSpPr>
        <p:pic>
          <p:nvPicPr>
            <p:cNvPr id="23" name="Afbeelding 9">
              <a:extLst>
                <a:ext uri="{FF2B5EF4-FFF2-40B4-BE49-F238E27FC236}">
                  <a16:creationId xmlns:a16="http://schemas.microsoft.com/office/drawing/2014/main" id="{ACAE23D0-534F-48C2-928A-A0F00FBF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2887449"/>
              <a:ext cx="1080000" cy="1094499"/>
            </a:xfrm>
            <a:prstGeom prst="rect">
              <a:avLst/>
            </a:prstGeom>
          </p:spPr>
        </p:pic>
        <p:sp>
          <p:nvSpPr>
            <p:cNvPr id="24" name="Tekstvak 21">
              <a:extLst>
                <a:ext uri="{FF2B5EF4-FFF2-40B4-BE49-F238E27FC236}">
                  <a16:creationId xmlns:a16="http://schemas.microsoft.com/office/drawing/2014/main" id="{4908A0CF-2011-4461-BF78-8A185361EC28}"/>
                </a:ext>
              </a:extLst>
            </p:cNvPr>
            <p:cNvSpPr txBox="1"/>
            <p:nvPr/>
          </p:nvSpPr>
          <p:spPr>
            <a:xfrm>
              <a:off x="6188543" y="3142309"/>
              <a:ext cx="23589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Emergency</a:t>
              </a:r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Monitoring</a:t>
              </a:r>
            </a:p>
            <a:p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Service (EMS)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AA3019E-63E6-4044-91E2-1C205075BB6F}"/>
              </a:ext>
            </a:extLst>
          </p:cNvPr>
          <p:cNvGrpSpPr/>
          <p:nvPr/>
        </p:nvGrpSpPr>
        <p:grpSpPr>
          <a:xfrm>
            <a:off x="327024" y="5609484"/>
            <a:ext cx="3483067" cy="1130625"/>
            <a:chOff x="5004048" y="4714093"/>
            <a:chExt cx="3483067" cy="11306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C7D296A-D310-4D96-8A2A-D882F2DDD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4714093"/>
              <a:ext cx="1080000" cy="113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kstvak 22">
              <a:extLst>
                <a:ext uri="{FF2B5EF4-FFF2-40B4-BE49-F238E27FC236}">
                  <a16:creationId xmlns:a16="http://schemas.microsoft.com/office/drawing/2014/main" id="{D500F5B5-DEEB-4052-B0ED-7214B4CE89E3}"/>
                </a:ext>
              </a:extLst>
            </p:cNvPr>
            <p:cNvSpPr txBox="1"/>
            <p:nvPr/>
          </p:nvSpPr>
          <p:spPr>
            <a:xfrm>
              <a:off x="6256568" y="5084812"/>
              <a:ext cx="2230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Service (CSS)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52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319A498-1BCD-4C5C-9A5D-D41E46C2F0E7}"/>
              </a:ext>
            </a:extLst>
          </p:cNvPr>
          <p:cNvSpPr txBox="1">
            <a:spLocks/>
          </p:cNvSpPr>
          <p:nvPr/>
        </p:nvSpPr>
        <p:spPr>
          <a:xfrm>
            <a:off x="81023" y="145257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" name="Picture 2" descr="Afbeeldingsresultaat voor Sentinels satellite">
            <a:extLst>
              <a:ext uri="{FF2B5EF4-FFF2-40B4-BE49-F238E27FC236}">
                <a16:creationId xmlns:a16="http://schemas.microsoft.com/office/drawing/2014/main" id="{51B1B923-7F35-499D-820C-A86BF3E2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29FBE06-7260-4533-A661-026B35F14C63}"/>
              </a:ext>
            </a:extLst>
          </p:cNvPr>
          <p:cNvGrpSpPr/>
          <p:nvPr/>
        </p:nvGrpSpPr>
        <p:grpSpPr>
          <a:xfrm>
            <a:off x="81023" y="221164"/>
            <a:ext cx="1340432" cy="1118988"/>
            <a:chOff x="81023" y="221164"/>
            <a:chExt cx="1340432" cy="1118988"/>
          </a:xfrm>
        </p:grpSpPr>
        <p:pic>
          <p:nvPicPr>
            <p:cNvPr id="36" name="Afbeelding 6">
              <a:extLst>
                <a:ext uri="{FF2B5EF4-FFF2-40B4-BE49-F238E27FC236}">
                  <a16:creationId xmlns:a16="http://schemas.microsoft.com/office/drawing/2014/main" id="{6D54FEEB-EB77-42E1-A2D4-0F6B28AE9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17" y="221164"/>
              <a:ext cx="720000" cy="660000"/>
            </a:xfrm>
            <a:prstGeom prst="rect">
              <a:avLst/>
            </a:prstGeom>
          </p:spPr>
        </p:pic>
        <p:sp>
          <p:nvSpPr>
            <p:cNvPr id="37" name="Tekstvak 7">
              <a:extLst>
                <a:ext uri="{FF2B5EF4-FFF2-40B4-BE49-F238E27FC236}">
                  <a16:creationId xmlns:a16="http://schemas.microsoft.com/office/drawing/2014/main" id="{145E00C0-69EB-425F-8891-4AFC10ADD507}"/>
                </a:ext>
              </a:extLst>
            </p:cNvPr>
            <p:cNvSpPr txBox="1"/>
            <p:nvPr/>
          </p:nvSpPr>
          <p:spPr>
            <a:xfrm>
              <a:off x="81023" y="909265"/>
              <a:ext cx="134043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b="1" dirty="0">
                  <a:solidFill>
                    <a:schemeClr val="bg1"/>
                  </a:solidFill>
                </a:rPr>
                <a:t>Copernicus Services</a:t>
              </a:r>
            </a:p>
            <a:p>
              <a:r>
                <a:rPr lang="nl-NL" sz="1100" b="1" dirty="0">
                  <a:solidFill>
                    <a:schemeClr val="bg1"/>
                  </a:solidFill>
                </a:rPr>
                <a:t>Data Hub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CF567F-AEFF-41AD-AAB5-DB220DCCAF1C}"/>
              </a:ext>
            </a:extLst>
          </p:cNvPr>
          <p:cNvGrpSpPr/>
          <p:nvPr/>
        </p:nvGrpSpPr>
        <p:grpSpPr>
          <a:xfrm>
            <a:off x="2998342" y="209185"/>
            <a:ext cx="966931" cy="1158492"/>
            <a:chOff x="2998342" y="209185"/>
            <a:chExt cx="966931" cy="1158492"/>
          </a:xfrm>
        </p:grpSpPr>
        <p:pic>
          <p:nvPicPr>
            <p:cNvPr id="40" name="Afbeelding 34">
              <a:extLst>
                <a:ext uri="{FF2B5EF4-FFF2-40B4-BE49-F238E27FC236}">
                  <a16:creationId xmlns:a16="http://schemas.microsoft.com/office/drawing/2014/main" id="{A7D01701-B0A1-4392-83BF-A90D867B8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0380" y="209185"/>
              <a:ext cx="742855" cy="720000"/>
            </a:xfrm>
            <a:prstGeom prst="rect">
              <a:avLst/>
            </a:prstGeom>
          </p:spPr>
        </p:pic>
        <p:sp>
          <p:nvSpPr>
            <p:cNvPr id="41" name="Tekstvak 35">
              <a:extLst>
                <a:ext uri="{FF2B5EF4-FFF2-40B4-BE49-F238E27FC236}">
                  <a16:creationId xmlns:a16="http://schemas.microsoft.com/office/drawing/2014/main" id="{575BAD97-CB12-4F06-A58E-A34D74183CED}"/>
                </a:ext>
              </a:extLst>
            </p:cNvPr>
            <p:cNvSpPr txBox="1"/>
            <p:nvPr/>
          </p:nvSpPr>
          <p:spPr>
            <a:xfrm>
              <a:off x="2998342" y="936790"/>
              <a:ext cx="9669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b="1" dirty="0" err="1">
                  <a:solidFill>
                    <a:schemeClr val="bg1"/>
                  </a:solidFill>
                </a:rPr>
                <a:t>Collaborative</a:t>
              </a:r>
              <a:endParaRPr lang="nl-NL" sz="1100" b="1" dirty="0">
                <a:solidFill>
                  <a:schemeClr val="bg1"/>
                </a:solidFill>
              </a:endParaRPr>
            </a:p>
            <a:p>
              <a:r>
                <a:rPr lang="nl-NL" sz="1100" b="1" dirty="0">
                  <a:solidFill>
                    <a:schemeClr val="bg1"/>
                  </a:solidFill>
                </a:rPr>
                <a:t>Data Hub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AADC8AC-3ACD-470C-8267-FB46FF7A4737}"/>
              </a:ext>
            </a:extLst>
          </p:cNvPr>
          <p:cNvGrpSpPr/>
          <p:nvPr/>
        </p:nvGrpSpPr>
        <p:grpSpPr>
          <a:xfrm>
            <a:off x="144816" y="1455070"/>
            <a:ext cx="857927" cy="1030127"/>
            <a:chOff x="144816" y="1455070"/>
            <a:chExt cx="857927" cy="1030127"/>
          </a:xfrm>
        </p:grpSpPr>
        <p:pic>
          <p:nvPicPr>
            <p:cNvPr id="43" name="Afbeelding 68">
              <a:extLst>
                <a:ext uri="{FF2B5EF4-FFF2-40B4-BE49-F238E27FC236}">
                  <a16:creationId xmlns:a16="http://schemas.microsoft.com/office/drawing/2014/main" id="{087F784E-7605-4EE8-B699-E6FF0DCD1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84" y="1455070"/>
              <a:ext cx="720000" cy="720000"/>
            </a:xfrm>
            <a:prstGeom prst="rect">
              <a:avLst/>
            </a:prstGeom>
          </p:spPr>
        </p:pic>
        <p:sp>
          <p:nvSpPr>
            <p:cNvPr id="44" name="Tekstvak 69">
              <a:extLst>
                <a:ext uri="{FF2B5EF4-FFF2-40B4-BE49-F238E27FC236}">
                  <a16:creationId xmlns:a16="http://schemas.microsoft.com/office/drawing/2014/main" id="{202D3FA0-380E-45ED-AE6D-878146FA51F4}"/>
                </a:ext>
              </a:extLst>
            </p:cNvPr>
            <p:cNvSpPr txBox="1"/>
            <p:nvPr/>
          </p:nvSpPr>
          <p:spPr>
            <a:xfrm>
              <a:off x="144816" y="2223587"/>
              <a:ext cx="8579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b="1" dirty="0" err="1">
                  <a:solidFill>
                    <a:schemeClr val="bg1"/>
                  </a:solidFill>
                </a:rPr>
                <a:t>EUMETCast</a:t>
              </a:r>
              <a:endParaRPr lang="nl-NL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AF5B3DA-4297-429C-A117-CB8CB4EAB162}"/>
              </a:ext>
            </a:extLst>
          </p:cNvPr>
          <p:cNvGrpSpPr/>
          <p:nvPr/>
        </p:nvGrpSpPr>
        <p:grpSpPr>
          <a:xfrm>
            <a:off x="144816" y="2866713"/>
            <a:ext cx="1034257" cy="1408543"/>
            <a:chOff x="172550" y="2671482"/>
            <a:chExt cx="1034257" cy="1408543"/>
          </a:xfrm>
        </p:grpSpPr>
        <p:pic>
          <p:nvPicPr>
            <p:cNvPr id="45" name="Afbeelding 71">
              <a:extLst>
                <a:ext uri="{FF2B5EF4-FFF2-40B4-BE49-F238E27FC236}">
                  <a16:creationId xmlns:a16="http://schemas.microsoft.com/office/drawing/2014/main" id="{887AF473-C31E-4E79-B144-FEFC7755A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17" y="2671482"/>
              <a:ext cx="720000" cy="720000"/>
            </a:xfrm>
            <a:prstGeom prst="rect">
              <a:avLst/>
            </a:prstGeom>
          </p:spPr>
        </p:pic>
        <p:sp>
          <p:nvSpPr>
            <p:cNvPr id="46" name="Tekstvak 72">
              <a:extLst>
                <a:ext uri="{FF2B5EF4-FFF2-40B4-BE49-F238E27FC236}">
                  <a16:creationId xmlns:a16="http://schemas.microsoft.com/office/drawing/2014/main" id="{1BAFAA46-4BF8-48D9-BCC8-BBBBBF12B492}"/>
                </a:ext>
              </a:extLst>
            </p:cNvPr>
            <p:cNvSpPr txBox="1"/>
            <p:nvPr/>
          </p:nvSpPr>
          <p:spPr>
            <a:xfrm>
              <a:off x="172550" y="3479861"/>
              <a:ext cx="10342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b="1" dirty="0">
                  <a:solidFill>
                    <a:schemeClr val="bg1"/>
                  </a:solidFill>
                </a:rPr>
                <a:t>Copernicus</a:t>
              </a:r>
            </a:p>
            <a:p>
              <a:r>
                <a:rPr lang="nl-NL" sz="1100" b="1" dirty="0">
                  <a:solidFill>
                    <a:schemeClr val="bg1"/>
                  </a:solidFill>
                </a:rPr>
                <a:t>Online Data</a:t>
              </a:r>
            </a:p>
            <a:p>
              <a:r>
                <a:rPr lang="nl-NL" sz="1100" b="1" dirty="0">
                  <a:solidFill>
                    <a:schemeClr val="bg1"/>
                  </a:solidFill>
                </a:rPr>
                <a:t>Access (CODA)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102B9D-3B7A-4BD4-AE3F-AE16C5F070D1}"/>
              </a:ext>
            </a:extLst>
          </p:cNvPr>
          <p:cNvGrpSpPr/>
          <p:nvPr/>
        </p:nvGrpSpPr>
        <p:grpSpPr>
          <a:xfrm>
            <a:off x="1590105" y="209185"/>
            <a:ext cx="920445" cy="1155916"/>
            <a:chOff x="1590105" y="209185"/>
            <a:chExt cx="920445" cy="1155916"/>
          </a:xfrm>
        </p:grpSpPr>
        <p:sp>
          <p:nvSpPr>
            <p:cNvPr id="38" name="Tekstvak 18">
              <a:extLst>
                <a:ext uri="{FF2B5EF4-FFF2-40B4-BE49-F238E27FC236}">
                  <a16:creationId xmlns:a16="http://schemas.microsoft.com/office/drawing/2014/main" id="{6185A265-340F-4A11-9D18-4B4A55C9A47B}"/>
                </a:ext>
              </a:extLst>
            </p:cNvPr>
            <p:cNvSpPr txBox="1"/>
            <p:nvPr/>
          </p:nvSpPr>
          <p:spPr>
            <a:xfrm>
              <a:off x="1590105" y="934214"/>
              <a:ext cx="9204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b="1" dirty="0">
                  <a:solidFill>
                    <a:schemeClr val="bg1"/>
                  </a:solidFill>
                </a:rPr>
                <a:t>Open Access</a:t>
              </a:r>
            </a:p>
            <a:p>
              <a:r>
                <a:rPr lang="nl-NL" sz="1100" b="1" dirty="0">
                  <a:solidFill>
                    <a:schemeClr val="bg1"/>
                  </a:solidFill>
                </a:rPr>
                <a:t>Data Hub</a:t>
              </a:r>
            </a:p>
          </p:txBody>
        </p:sp>
        <p:pic>
          <p:nvPicPr>
            <p:cNvPr id="49" name="Afbeelding 11">
              <a:extLst>
                <a:ext uri="{FF2B5EF4-FFF2-40B4-BE49-F238E27FC236}">
                  <a16:creationId xmlns:a16="http://schemas.microsoft.com/office/drawing/2014/main" id="{CFF5E5F0-7CDA-4E63-BA21-8BE774C9A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0328" y="209185"/>
              <a:ext cx="720000" cy="720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A558C6F-C955-4ABE-B818-485F1D921A36}"/>
              </a:ext>
            </a:extLst>
          </p:cNvPr>
          <p:cNvGrpSpPr/>
          <p:nvPr/>
        </p:nvGrpSpPr>
        <p:grpSpPr>
          <a:xfrm>
            <a:off x="1497655" y="1455070"/>
            <a:ext cx="3952851" cy="2453332"/>
            <a:chOff x="1497655" y="1455070"/>
            <a:chExt cx="3952851" cy="2453332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2AD5B70-F8F6-4A0B-A276-3E443F69C5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28"/>
            <a:stretch/>
          </p:blipFill>
          <p:spPr>
            <a:xfrm>
              <a:off x="1590105" y="1455070"/>
              <a:ext cx="3860401" cy="2161530"/>
            </a:xfrm>
            <a:prstGeom prst="rect">
              <a:avLst/>
            </a:prstGeom>
          </p:spPr>
        </p:pic>
        <p:sp>
          <p:nvSpPr>
            <p:cNvPr id="50" name="Tekstvak 36">
              <a:extLst>
                <a:ext uri="{FF2B5EF4-FFF2-40B4-BE49-F238E27FC236}">
                  <a16:creationId xmlns:a16="http://schemas.microsoft.com/office/drawing/2014/main" id="{FC141357-3C00-4C96-8FD5-1FAA80D9CF25}"/>
                </a:ext>
              </a:extLst>
            </p:cNvPr>
            <p:cNvSpPr txBox="1"/>
            <p:nvPr/>
          </p:nvSpPr>
          <p:spPr>
            <a:xfrm>
              <a:off x="1497655" y="3646792"/>
              <a:ext cx="13532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b="1" dirty="0" err="1">
                  <a:solidFill>
                    <a:schemeClr val="bg1"/>
                  </a:solidFill>
                </a:rPr>
                <a:t>Satellietdataportaal</a:t>
              </a:r>
              <a:endParaRPr lang="nl-NL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38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319A498-1BCD-4C5C-9A5D-D41E46C2F0E7}"/>
              </a:ext>
            </a:extLst>
          </p:cNvPr>
          <p:cNvSpPr txBox="1">
            <a:spLocks/>
          </p:cNvSpPr>
          <p:nvPr/>
        </p:nvSpPr>
        <p:spPr>
          <a:xfrm>
            <a:off x="81023" y="145257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chemeClr val="bg1"/>
                </a:solidFill>
              </a:rPr>
              <a:t>Google Earth Engine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3E2E7-27CC-4769-880F-E4ECD15BC1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56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319A498-1BCD-4C5C-9A5D-D41E46C2F0E7}"/>
              </a:ext>
            </a:extLst>
          </p:cNvPr>
          <p:cNvSpPr txBox="1">
            <a:spLocks/>
          </p:cNvSpPr>
          <p:nvPr/>
        </p:nvSpPr>
        <p:spPr>
          <a:xfrm>
            <a:off x="81023" y="145257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" name="Picture 2" descr="Afbeeldingsresultaat voor Sentinels satellite">
            <a:extLst>
              <a:ext uri="{FF2B5EF4-FFF2-40B4-BE49-F238E27FC236}">
                <a16:creationId xmlns:a16="http://schemas.microsoft.com/office/drawing/2014/main" id="{51B1B923-7F35-499D-820C-A86BF3E2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" y="-138756"/>
            <a:ext cx="12191999" cy="686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165AEE0-E884-48F0-AB2A-B33FC2658C33}"/>
              </a:ext>
            </a:extLst>
          </p:cNvPr>
          <p:cNvGrpSpPr/>
          <p:nvPr/>
        </p:nvGrpSpPr>
        <p:grpSpPr>
          <a:xfrm>
            <a:off x="187703" y="209185"/>
            <a:ext cx="5369483" cy="4066071"/>
            <a:chOff x="81023" y="209185"/>
            <a:chExt cx="5369483" cy="406607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29FBE06-7260-4533-A661-026B35F14C63}"/>
                </a:ext>
              </a:extLst>
            </p:cNvPr>
            <p:cNvGrpSpPr/>
            <p:nvPr/>
          </p:nvGrpSpPr>
          <p:grpSpPr>
            <a:xfrm>
              <a:off x="81023" y="221164"/>
              <a:ext cx="1340432" cy="1118988"/>
              <a:chOff x="81023" y="221164"/>
              <a:chExt cx="1340432" cy="1118988"/>
            </a:xfrm>
          </p:grpSpPr>
          <p:pic>
            <p:nvPicPr>
              <p:cNvPr id="36" name="Afbeelding 6">
                <a:extLst>
                  <a:ext uri="{FF2B5EF4-FFF2-40B4-BE49-F238E27FC236}">
                    <a16:creationId xmlns:a16="http://schemas.microsoft.com/office/drawing/2014/main" id="{6D54FEEB-EB77-42E1-A2D4-0F6B28AE9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117" y="221164"/>
                <a:ext cx="720000" cy="660000"/>
              </a:xfrm>
              <a:prstGeom prst="rect">
                <a:avLst/>
              </a:prstGeom>
            </p:spPr>
          </p:pic>
          <p:sp>
            <p:nvSpPr>
              <p:cNvPr id="37" name="Tekstvak 7">
                <a:extLst>
                  <a:ext uri="{FF2B5EF4-FFF2-40B4-BE49-F238E27FC236}">
                    <a16:creationId xmlns:a16="http://schemas.microsoft.com/office/drawing/2014/main" id="{145E00C0-69EB-425F-8891-4AFC10ADD507}"/>
                  </a:ext>
                </a:extLst>
              </p:cNvPr>
              <p:cNvSpPr txBox="1"/>
              <p:nvPr/>
            </p:nvSpPr>
            <p:spPr>
              <a:xfrm>
                <a:off x="81023" y="909265"/>
                <a:ext cx="134043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>
                    <a:solidFill>
                      <a:schemeClr val="bg1"/>
                    </a:solidFill>
                  </a:rPr>
                  <a:t>Copernicus Services</a:t>
                </a:r>
              </a:p>
              <a:p>
                <a:r>
                  <a:rPr lang="nl-NL" sz="1100" b="1" dirty="0">
                    <a:solidFill>
                      <a:schemeClr val="bg1"/>
                    </a:solidFill>
                  </a:rPr>
                  <a:t>Data Hub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CF567F-AEFF-41AD-AAB5-DB220DCCAF1C}"/>
                </a:ext>
              </a:extLst>
            </p:cNvPr>
            <p:cNvGrpSpPr/>
            <p:nvPr/>
          </p:nvGrpSpPr>
          <p:grpSpPr>
            <a:xfrm>
              <a:off x="2998342" y="209185"/>
              <a:ext cx="966931" cy="1158492"/>
              <a:chOff x="2998342" y="209185"/>
              <a:chExt cx="966931" cy="1158492"/>
            </a:xfrm>
          </p:grpSpPr>
          <p:pic>
            <p:nvPicPr>
              <p:cNvPr id="40" name="Afbeelding 34">
                <a:extLst>
                  <a:ext uri="{FF2B5EF4-FFF2-40B4-BE49-F238E27FC236}">
                    <a16:creationId xmlns:a16="http://schemas.microsoft.com/office/drawing/2014/main" id="{A7D01701-B0A1-4392-83BF-A90D867B8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0380" y="209185"/>
                <a:ext cx="742855" cy="720000"/>
              </a:xfrm>
              <a:prstGeom prst="rect">
                <a:avLst/>
              </a:prstGeom>
            </p:spPr>
          </p:pic>
          <p:sp>
            <p:nvSpPr>
              <p:cNvPr id="41" name="Tekstvak 35">
                <a:extLst>
                  <a:ext uri="{FF2B5EF4-FFF2-40B4-BE49-F238E27FC236}">
                    <a16:creationId xmlns:a16="http://schemas.microsoft.com/office/drawing/2014/main" id="{575BAD97-CB12-4F06-A58E-A34D74183CED}"/>
                  </a:ext>
                </a:extLst>
              </p:cNvPr>
              <p:cNvSpPr txBox="1"/>
              <p:nvPr/>
            </p:nvSpPr>
            <p:spPr>
              <a:xfrm>
                <a:off x="2998342" y="936790"/>
                <a:ext cx="966931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 err="1">
                    <a:solidFill>
                      <a:schemeClr val="bg1"/>
                    </a:solidFill>
                  </a:rPr>
                  <a:t>Collaborative</a:t>
                </a:r>
                <a:endParaRPr lang="nl-NL" sz="1100" b="1" dirty="0">
                  <a:solidFill>
                    <a:schemeClr val="bg1"/>
                  </a:solidFill>
                </a:endParaRPr>
              </a:p>
              <a:p>
                <a:r>
                  <a:rPr lang="nl-NL" sz="1100" b="1" dirty="0">
                    <a:solidFill>
                      <a:schemeClr val="bg1"/>
                    </a:solidFill>
                  </a:rPr>
                  <a:t>Data Hub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ADC8AC-3ACD-470C-8267-FB46FF7A4737}"/>
                </a:ext>
              </a:extLst>
            </p:cNvPr>
            <p:cNvGrpSpPr/>
            <p:nvPr/>
          </p:nvGrpSpPr>
          <p:grpSpPr>
            <a:xfrm>
              <a:off x="144816" y="1455070"/>
              <a:ext cx="857927" cy="1030127"/>
              <a:chOff x="144816" y="1455070"/>
              <a:chExt cx="857927" cy="1030127"/>
            </a:xfrm>
          </p:grpSpPr>
          <p:pic>
            <p:nvPicPr>
              <p:cNvPr id="43" name="Afbeelding 68">
                <a:extLst>
                  <a:ext uri="{FF2B5EF4-FFF2-40B4-BE49-F238E27FC236}">
                    <a16:creationId xmlns:a16="http://schemas.microsoft.com/office/drawing/2014/main" id="{087F784E-7605-4EE8-B699-E6FF0DCD1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84" y="1455070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4" name="Tekstvak 69">
                <a:extLst>
                  <a:ext uri="{FF2B5EF4-FFF2-40B4-BE49-F238E27FC236}">
                    <a16:creationId xmlns:a16="http://schemas.microsoft.com/office/drawing/2014/main" id="{202D3FA0-380E-45ED-AE6D-878146FA51F4}"/>
                  </a:ext>
                </a:extLst>
              </p:cNvPr>
              <p:cNvSpPr txBox="1"/>
              <p:nvPr/>
            </p:nvSpPr>
            <p:spPr>
              <a:xfrm>
                <a:off x="144816" y="2223587"/>
                <a:ext cx="85792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 err="1">
                    <a:solidFill>
                      <a:schemeClr val="bg1"/>
                    </a:solidFill>
                  </a:rPr>
                  <a:t>EUMETCast</a:t>
                </a:r>
                <a:endParaRPr lang="nl-NL" sz="11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F5B3DA-4297-429C-A117-CB8CB4EAB162}"/>
                </a:ext>
              </a:extLst>
            </p:cNvPr>
            <p:cNvGrpSpPr/>
            <p:nvPr/>
          </p:nvGrpSpPr>
          <p:grpSpPr>
            <a:xfrm>
              <a:off x="144816" y="2866713"/>
              <a:ext cx="1034257" cy="1408543"/>
              <a:chOff x="172550" y="2671482"/>
              <a:chExt cx="1034257" cy="1408543"/>
            </a:xfrm>
          </p:grpSpPr>
          <p:pic>
            <p:nvPicPr>
              <p:cNvPr id="45" name="Afbeelding 71">
                <a:extLst>
                  <a:ext uri="{FF2B5EF4-FFF2-40B4-BE49-F238E27FC236}">
                    <a16:creationId xmlns:a16="http://schemas.microsoft.com/office/drawing/2014/main" id="{887AF473-C31E-4E79-B144-FEFC7755A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117" y="2671482"/>
                <a:ext cx="720000" cy="720000"/>
              </a:xfrm>
              <a:prstGeom prst="rect">
                <a:avLst/>
              </a:prstGeom>
            </p:spPr>
          </p:pic>
          <p:sp>
            <p:nvSpPr>
              <p:cNvPr id="46" name="Tekstvak 72">
                <a:extLst>
                  <a:ext uri="{FF2B5EF4-FFF2-40B4-BE49-F238E27FC236}">
                    <a16:creationId xmlns:a16="http://schemas.microsoft.com/office/drawing/2014/main" id="{1BAFAA46-4BF8-48D9-BCC8-BBBBBF12B492}"/>
                  </a:ext>
                </a:extLst>
              </p:cNvPr>
              <p:cNvSpPr txBox="1"/>
              <p:nvPr/>
            </p:nvSpPr>
            <p:spPr>
              <a:xfrm>
                <a:off x="172550" y="3479861"/>
                <a:ext cx="1034257" cy="6001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>
                    <a:solidFill>
                      <a:schemeClr val="bg1"/>
                    </a:solidFill>
                  </a:rPr>
                  <a:t>Copernicus</a:t>
                </a:r>
              </a:p>
              <a:p>
                <a:r>
                  <a:rPr lang="nl-NL" sz="1100" b="1" dirty="0">
                    <a:solidFill>
                      <a:schemeClr val="bg1"/>
                    </a:solidFill>
                  </a:rPr>
                  <a:t>Online Data</a:t>
                </a:r>
              </a:p>
              <a:p>
                <a:r>
                  <a:rPr lang="nl-NL" sz="1100" b="1" dirty="0">
                    <a:solidFill>
                      <a:schemeClr val="bg1"/>
                    </a:solidFill>
                  </a:rPr>
                  <a:t>Access (CODA)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102B9D-3B7A-4BD4-AE3F-AE16C5F070D1}"/>
                </a:ext>
              </a:extLst>
            </p:cNvPr>
            <p:cNvGrpSpPr/>
            <p:nvPr/>
          </p:nvGrpSpPr>
          <p:grpSpPr>
            <a:xfrm>
              <a:off x="1590105" y="209185"/>
              <a:ext cx="920445" cy="1155916"/>
              <a:chOff x="1590105" y="209185"/>
              <a:chExt cx="920445" cy="1155916"/>
            </a:xfrm>
          </p:grpSpPr>
          <p:sp>
            <p:nvSpPr>
              <p:cNvPr id="38" name="Tekstvak 18">
                <a:extLst>
                  <a:ext uri="{FF2B5EF4-FFF2-40B4-BE49-F238E27FC236}">
                    <a16:creationId xmlns:a16="http://schemas.microsoft.com/office/drawing/2014/main" id="{6185A265-340F-4A11-9D18-4B4A55C9A47B}"/>
                  </a:ext>
                </a:extLst>
              </p:cNvPr>
              <p:cNvSpPr txBox="1"/>
              <p:nvPr/>
            </p:nvSpPr>
            <p:spPr>
              <a:xfrm>
                <a:off x="1590105" y="934214"/>
                <a:ext cx="92044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>
                    <a:solidFill>
                      <a:schemeClr val="bg1"/>
                    </a:solidFill>
                  </a:rPr>
                  <a:t>Open Access</a:t>
                </a:r>
              </a:p>
              <a:p>
                <a:r>
                  <a:rPr lang="nl-NL" sz="1100" b="1" dirty="0">
                    <a:solidFill>
                      <a:schemeClr val="bg1"/>
                    </a:solidFill>
                  </a:rPr>
                  <a:t>Data Hub</a:t>
                </a:r>
              </a:p>
            </p:txBody>
          </p:sp>
          <p:pic>
            <p:nvPicPr>
              <p:cNvPr id="49" name="Afbeelding 11">
                <a:extLst>
                  <a:ext uri="{FF2B5EF4-FFF2-40B4-BE49-F238E27FC236}">
                    <a16:creationId xmlns:a16="http://schemas.microsoft.com/office/drawing/2014/main" id="{CFF5E5F0-7CDA-4E63-BA21-8BE774C9A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90328" y="209185"/>
                <a:ext cx="720000" cy="720000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A558C6F-C955-4ABE-B818-485F1D921A36}"/>
                </a:ext>
              </a:extLst>
            </p:cNvPr>
            <p:cNvGrpSpPr/>
            <p:nvPr/>
          </p:nvGrpSpPr>
          <p:grpSpPr>
            <a:xfrm>
              <a:off x="1497655" y="1455070"/>
              <a:ext cx="3952851" cy="2453332"/>
              <a:chOff x="1497655" y="1455070"/>
              <a:chExt cx="3952851" cy="245333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2AD5B70-F8F6-4A0B-A276-3E443F69C5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528"/>
              <a:stretch/>
            </p:blipFill>
            <p:spPr>
              <a:xfrm>
                <a:off x="1590105" y="1455070"/>
                <a:ext cx="3860401" cy="2161530"/>
              </a:xfrm>
              <a:prstGeom prst="rect">
                <a:avLst/>
              </a:prstGeom>
            </p:spPr>
          </p:pic>
          <p:sp>
            <p:nvSpPr>
              <p:cNvPr id="50" name="Tekstvak 36">
                <a:extLst>
                  <a:ext uri="{FF2B5EF4-FFF2-40B4-BE49-F238E27FC236}">
                    <a16:creationId xmlns:a16="http://schemas.microsoft.com/office/drawing/2014/main" id="{FC141357-3C00-4C96-8FD5-1FAA80D9CF25}"/>
                  </a:ext>
                </a:extLst>
              </p:cNvPr>
              <p:cNvSpPr txBox="1"/>
              <p:nvPr/>
            </p:nvSpPr>
            <p:spPr>
              <a:xfrm>
                <a:off x="1497655" y="3646792"/>
                <a:ext cx="135325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b="1" dirty="0" err="1">
                    <a:solidFill>
                      <a:schemeClr val="bg1"/>
                    </a:solidFill>
                  </a:rPr>
                  <a:t>Satellietdataportaal</a:t>
                </a:r>
                <a:endParaRPr lang="nl-NL" sz="11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5" name="Picture 8" descr="Afbeeldingsresultaat voor onda dias">
            <a:hlinkClick r:id="rId9"/>
            <a:extLst>
              <a:ext uri="{FF2B5EF4-FFF2-40B4-BE49-F238E27FC236}">
                <a16:creationId xmlns:a16="http://schemas.microsoft.com/office/drawing/2014/main" id="{CA4638E1-CB31-4556-BBC4-23ACA73E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585" y="3241747"/>
            <a:ext cx="2691928" cy="74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Afbeeldingsresultaat voor sobloo dias">
            <a:hlinkClick r:id="rId11"/>
            <a:extLst>
              <a:ext uri="{FF2B5EF4-FFF2-40B4-BE49-F238E27FC236}">
                <a16:creationId xmlns:a16="http://schemas.microsoft.com/office/drawing/2014/main" id="{47903503-A314-4381-8475-CBBE4AF0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61" y="2310133"/>
            <a:ext cx="2616576" cy="84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Afbeeldingsresultaat voor mundi dias">
            <a:hlinkClick r:id="rId13"/>
            <a:extLst>
              <a:ext uri="{FF2B5EF4-FFF2-40B4-BE49-F238E27FC236}">
                <a16:creationId xmlns:a16="http://schemas.microsoft.com/office/drawing/2014/main" id="{D8B7AA1D-7EED-4232-8A15-2EDAC522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012" y="1174337"/>
            <a:ext cx="2700679" cy="1350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 descr="Afbeeldingsresultaat voor creodias">
            <a:hlinkClick r:id="rId15"/>
            <a:extLst>
              <a:ext uri="{FF2B5EF4-FFF2-40B4-BE49-F238E27FC236}">
                <a16:creationId xmlns:a16="http://schemas.microsoft.com/office/drawing/2014/main" id="{FF3767E7-A03B-41EA-97C9-706DCCFA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488" y="4343474"/>
            <a:ext cx="3042374" cy="49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Afbeeldingsresultaat voor wekeo dias">
            <a:hlinkClick r:id="rId17"/>
            <a:extLst>
              <a:ext uri="{FF2B5EF4-FFF2-40B4-BE49-F238E27FC236}">
                <a16:creationId xmlns:a16="http://schemas.microsoft.com/office/drawing/2014/main" id="{62EDFB9F-A3FD-49D3-A465-C86C35E12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141" y="4991730"/>
            <a:ext cx="2119493" cy="168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02BF25-CFFC-4DC6-B552-CB65F39A43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97" y="4926413"/>
            <a:ext cx="2366484" cy="1331147"/>
          </a:xfrm>
          <a:prstGeom prst="rect">
            <a:avLst/>
          </a:prstGeom>
        </p:spPr>
      </p:pic>
      <p:grpSp>
        <p:nvGrpSpPr>
          <p:cNvPr id="12" name="Groep 11">
            <a:extLst>
              <a:ext uri="{FF2B5EF4-FFF2-40B4-BE49-F238E27FC236}">
                <a16:creationId xmlns:a16="http://schemas.microsoft.com/office/drawing/2014/main" id="{7075EAEA-B115-4051-A273-C861244A0B77}"/>
              </a:ext>
            </a:extLst>
          </p:cNvPr>
          <p:cNvGrpSpPr/>
          <p:nvPr/>
        </p:nvGrpSpPr>
        <p:grpSpPr>
          <a:xfrm>
            <a:off x="2884146" y="893242"/>
            <a:ext cx="7397205" cy="5972363"/>
            <a:chOff x="2884146" y="893242"/>
            <a:chExt cx="7397205" cy="5972363"/>
          </a:xfrm>
        </p:grpSpPr>
        <p:sp>
          <p:nvSpPr>
            <p:cNvPr id="24" name="Titel 1">
              <a:extLst>
                <a:ext uri="{FF2B5EF4-FFF2-40B4-BE49-F238E27FC236}">
                  <a16:creationId xmlns:a16="http://schemas.microsoft.com/office/drawing/2014/main" id="{131F409A-B809-49B3-8FCC-F52ED330E0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72911" y="893242"/>
              <a:ext cx="4608440" cy="38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accent3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2pPr>
              <a:lvl3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3pPr>
              <a:lvl4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4pPr>
              <a:lvl5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5pPr>
              <a:lvl6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6pPr>
              <a:lvl7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7pPr>
              <a:lvl8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8pPr>
              <a:lvl9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r>
                <a:rPr lang="nl-NL" sz="2000" b="1" dirty="0" err="1">
                  <a:solidFill>
                    <a:schemeClr val="bg1"/>
                  </a:solidFill>
                </a:rPr>
                <a:t>DataCubes</a:t>
              </a:r>
              <a:endParaRPr lang="nl-NL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E4F0F9-4319-4E66-92E9-59A329B58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4146" y="3989401"/>
              <a:ext cx="2699433" cy="287620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DC1C78-28A2-4C26-9905-F39DE04D1F31}"/>
              </a:ext>
            </a:extLst>
          </p:cNvPr>
          <p:cNvGrpSpPr/>
          <p:nvPr/>
        </p:nvGrpSpPr>
        <p:grpSpPr>
          <a:xfrm>
            <a:off x="5672911" y="366227"/>
            <a:ext cx="4608440" cy="6365749"/>
            <a:chOff x="5672911" y="467827"/>
            <a:chExt cx="4608440" cy="636574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418B349-72E0-47F1-85A9-D87401233C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31" t="12089" r="13968" b="10675"/>
            <a:stretch/>
          </p:blipFill>
          <p:spPr>
            <a:xfrm>
              <a:off x="5865650" y="1455070"/>
              <a:ext cx="2525315" cy="5378506"/>
            </a:xfrm>
            <a:prstGeom prst="rect">
              <a:avLst/>
            </a:prstGeom>
          </p:spPr>
        </p:pic>
        <p:sp>
          <p:nvSpPr>
            <p:cNvPr id="32" name="Titel 1">
              <a:extLst>
                <a:ext uri="{FF2B5EF4-FFF2-40B4-BE49-F238E27FC236}">
                  <a16:creationId xmlns:a16="http://schemas.microsoft.com/office/drawing/2014/main" id="{BF7B12A5-B004-473E-90C8-C1464354EB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72911" y="467827"/>
              <a:ext cx="4608440" cy="3868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 kern="1200">
                  <a:solidFill>
                    <a:schemeClr val="accent3">
                      <a:lumMod val="75000"/>
                    </a:schemeClr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2pPr>
              <a:lvl3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3pPr>
              <a:lvl4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4pPr>
              <a:lvl5pPr algn="l" rtl="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5pPr>
              <a:lvl6pPr marL="4572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6pPr>
              <a:lvl7pPr marL="9144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7pPr>
              <a:lvl8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8pPr>
              <a:lvl9pPr marL="1828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39870C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r>
                <a:rPr lang="nl-NL" sz="2000" b="1" dirty="0" err="1">
                  <a:solidFill>
                    <a:schemeClr val="bg1"/>
                  </a:solidFill>
                </a:rPr>
                <a:t>Thematic</a:t>
              </a:r>
              <a:r>
                <a:rPr lang="nl-NL" sz="2000" b="1" dirty="0">
                  <a:solidFill>
                    <a:schemeClr val="bg1"/>
                  </a:solidFill>
                </a:rPr>
                <a:t> </a:t>
              </a:r>
              <a:r>
                <a:rPr lang="nl-NL" sz="2000" b="1" dirty="0" err="1">
                  <a:solidFill>
                    <a:schemeClr val="bg1"/>
                  </a:solidFill>
                </a:rPr>
                <a:t>Exploitation</a:t>
              </a:r>
              <a:r>
                <a:rPr lang="nl-NL" sz="2000" b="1" dirty="0">
                  <a:solidFill>
                    <a:schemeClr val="bg1"/>
                  </a:solidFill>
                </a:rPr>
                <a:t> Platforms (</a:t>
              </a:r>
              <a:r>
                <a:rPr lang="nl-NL" sz="2000" b="1" dirty="0" err="1">
                  <a:solidFill>
                    <a:schemeClr val="bg1"/>
                  </a:solidFill>
                </a:rPr>
                <a:t>TEPs</a:t>
              </a:r>
              <a:r>
                <a:rPr lang="nl-NL" sz="2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3" name="Titel 1">
            <a:extLst>
              <a:ext uri="{FF2B5EF4-FFF2-40B4-BE49-F238E27FC236}">
                <a16:creationId xmlns:a16="http://schemas.microsoft.com/office/drawing/2014/main" id="{51B272A3-5792-4C24-9C33-7B80B1BFE597}"/>
              </a:ext>
            </a:extLst>
          </p:cNvPr>
          <p:cNvSpPr txBox="1">
            <a:spLocks/>
          </p:cNvSpPr>
          <p:nvPr/>
        </p:nvSpPr>
        <p:spPr bwMode="auto">
          <a:xfrm>
            <a:off x="5672911" y="632163"/>
            <a:ext cx="4608440" cy="38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r>
              <a:rPr lang="nl-NL" sz="2000" b="1" dirty="0">
                <a:solidFill>
                  <a:schemeClr val="bg1"/>
                </a:solidFill>
              </a:rPr>
              <a:t>Data </a:t>
            </a:r>
            <a:r>
              <a:rPr lang="nl-NL" sz="2000" b="1" dirty="0" err="1">
                <a:solidFill>
                  <a:schemeClr val="bg1"/>
                </a:solidFill>
              </a:rPr>
              <a:t>and</a:t>
            </a:r>
            <a:r>
              <a:rPr lang="nl-NL" sz="2000" b="1" dirty="0">
                <a:solidFill>
                  <a:schemeClr val="bg1"/>
                </a:solidFill>
              </a:rPr>
              <a:t> Information Access Services (DIAS)</a:t>
            </a:r>
          </a:p>
        </p:txBody>
      </p:sp>
      <p:sp>
        <p:nvSpPr>
          <p:cNvPr id="35" name="Titel 1">
            <a:extLst>
              <a:ext uri="{FF2B5EF4-FFF2-40B4-BE49-F238E27FC236}">
                <a16:creationId xmlns:a16="http://schemas.microsoft.com/office/drawing/2014/main" id="{DA21A035-1004-4EC8-9849-A21506A2D7F7}"/>
              </a:ext>
            </a:extLst>
          </p:cNvPr>
          <p:cNvSpPr txBox="1">
            <a:spLocks/>
          </p:cNvSpPr>
          <p:nvPr/>
        </p:nvSpPr>
        <p:spPr bwMode="auto">
          <a:xfrm>
            <a:off x="5672911" y="69778"/>
            <a:ext cx="4608440" cy="38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39870C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r>
              <a:rPr lang="nl-NL" sz="2000" b="1" dirty="0" err="1">
                <a:solidFill>
                  <a:schemeClr val="bg1"/>
                </a:solidFill>
              </a:rPr>
              <a:t>Collaborative</a:t>
            </a:r>
            <a:r>
              <a:rPr lang="nl-NL" sz="2000" b="1" dirty="0">
                <a:solidFill>
                  <a:schemeClr val="bg1"/>
                </a:solidFill>
              </a:rPr>
              <a:t> </a:t>
            </a:r>
            <a:r>
              <a:rPr lang="nl-NL" sz="2000" b="1" dirty="0" err="1">
                <a:solidFill>
                  <a:schemeClr val="bg1"/>
                </a:solidFill>
              </a:rPr>
              <a:t>Ground</a:t>
            </a:r>
            <a:r>
              <a:rPr lang="nl-NL" sz="2000" b="1" dirty="0">
                <a:solidFill>
                  <a:schemeClr val="bg1"/>
                </a:solidFill>
              </a:rPr>
              <a:t> </a:t>
            </a:r>
            <a:r>
              <a:rPr lang="nl-NL" sz="2000" b="1" dirty="0" err="1">
                <a:solidFill>
                  <a:schemeClr val="bg1"/>
                </a:solidFill>
              </a:rPr>
              <a:t>Segments</a:t>
            </a:r>
            <a:endParaRPr lang="nl-NL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807_030_AR_EN_ESA_DATACUBE">
            <a:hlinkClick r:id="" action="ppaction://media"/>
            <a:extLst>
              <a:ext uri="{FF2B5EF4-FFF2-40B4-BE49-F238E27FC236}">
                <a16:creationId xmlns:a16="http://schemas.microsoft.com/office/drawing/2014/main" id="{A20CEF9F-2356-4BBE-B0AB-B30127BAE0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4072"/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326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E319A498-1BCD-4C5C-9A5D-D41E46C2F0E7}"/>
              </a:ext>
            </a:extLst>
          </p:cNvPr>
          <p:cNvSpPr txBox="1">
            <a:spLocks/>
          </p:cNvSpPr>
          <p:nvPr/>
        </p:nvSpPr>
        <p:spPr>
          <a:xfrm>
            <a:off x="-86031" y="-92135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solidFill>
                  <a:schemeClr val="bg1"/>
                </a:solidFill>
              </a:rPr>
              <a:t>ESA Data Cube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Sentinels satellite">
            <a:extLst>
              <a:ext uri="{FF2B5EF4-FFF2-40B4-BE49-F238E27FC236}">
                <a16:creationId xmlns:a16="http://schemas.microsoft.com/office/drawing/2014/main" id="{51B1B923-7F35-499D-820C-A86BF3E2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7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5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C90F93A9-6374-4B26-8CC8-3671F15648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0" t="57215" r="25646"/>
          <a:stretch/>
        </p:blipFill>
        <p:spPr>
          <a:xfrm>
            <a:off x="0" y="-1"/>
            <a:ext cx="12257631" cy="6998759"/>
          </a:xfrm>
          <a:prstGeom prst="rect">
            <a:avLst/>
          </a:prstGeom>
        </p:spPr>
      </p:pic>
      <p:pic>
        <p:nvPicPr>
          <p:cNvPr id="5" name="Afbeelding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AC9F84D8-7C57-41CC-98A8-0441F8E4FD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6" t="57496" r="25256"/>
          <a:stretch/>
        </p:blipFill>
        <p:spPr>
          <a:xfrm>
            <a:off x="-5153" y="3550243"/>
            <a:ext cx="6101153" cy="3448515"/>
          </a:xfrm>
          <a:prstGeom prst="rect">
            <a:avLst/>
          </a:prstGeom>
        </p:spPr>
      </p:pic>
      <p:pic>
        <p:nvPicPr>
          <p:cNvPr id="7" name="Afbeelding 6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EC3CD233-1BD9-4975-8335-052DEC75A4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8" t="57215" r="25353"/>
          <a:stretch/>
        </p:blipFill>
        <p:spPr>
          <a:xfrm>
            <a:off x="6090847" y="3550243"/>
            <a:ext cx="6166784" cy="3471231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8999F826-7825-4889-A82E-A42DA61C0284}"/>
              </a:ext>
            </a:extLst>
          </p:cNvPr>
          <p:cNvSpPr txBox="1">
            <a:spLocks/>
          </p:cNvSpPr>
          <p:nvPr/>
        </p:nvSpPr>
        <p:spPr>
          <a:xfrm>
            <a:off x="5368954" y="2540043"/>
            <a:ext cx="1208282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200" dirty="0">
                <a:solidFill>
                  <a:schemeClr val="bg1"/>
                </a:solidFill>
              </a:rPr>
              <a:t>R package </a:t>
            </a:r>
            <a:r>
              <a:rPr lang="en-GB" sz="7200" b="1" dirty="0">
                <a:solidFill>
                  <a:schemeClr val="bg1"/>
                </a:solidFill>
              </a:rPr>
              <a:t>STARS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3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Sentinels satellite">
            <a:extLst>
              <a:ext uri="{FF2B5EF4-FFF2-40B4-BE49-F238E27FC236}">
                <a16:creationId xmlns:a16="http://schemas.microsoft.com/office/drawing/2014/main" id="{51B1B923-7F35-499D-820C-A86BF3E2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7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FC501270-BA7A-4836-BDBB-6006D2507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2" t="57384" r="33964"/>
          <a:stretch/>
        </p:blipFill>
        <p:spPr>
          <a:xfrm>
            <a:off x="4018887" y="0"/>
            <a:ext cx="8238745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A7505A2-CE64-4103-A9AE-E6D82B3476E0}"/>
              </a:ext>
            </a:extLst>
          </p:cNvPr>
          <p:cNvSpPr txBox="1">
            <a:spLocks/>
          </p:cNvSpPr>
          <p:nvPr/>
        </p:nvSpPr>
        <p:spPr>
          <a:xfrm>
            <a:off x="0" y="98847"/>
            <a:ext cx="1208282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b="1" dirty="0">
                <a:solidFill>
                  <a:schemeClr val="bg1"/>
                </a:solidFill>
              </a:rPr>
              <a:t>Collaborative Ground Segment</a:t>
            </a:r>
          </a:p>
          <a:p>
            <a:pPr algn="l"/>
            <a:r>
              <a:rPr lang="en-GB" sz="2800" b="1" dirty="0">
                <a:solidFill>
                  <a:schemeClr val="bg1"/>
                </a:solidFill>
              </a:rPr>
              <a:t>(CGS)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6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0C1-3CF7-4D80-9D8A-B6FB90FA3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78" y="943494"/>
            <a:ext cx="6979921" cy="1051561"/>
          </a:xfrm>
        </p:spPr>
        <p:txBody>
          <a:bodyPr>
            <a:noAutofit/>
          </a:bodyPr>
          <a:lstStyle/>
          <a:p>
            <a:pPr algn="l"/>
            <a:r>
              <a:rPr lang="nl-NL" sz="4800" dirty="0" err="1"/>
              <a:t>Outline</a:t>
            </a:r>
            <a:endParaRPr lang="nl-NL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D8AAE-6000-48D3-A903-2228FC976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0" y="2729202"/>
            <a:ext cx="6979920" cy="1684856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GB" dirty="0"/>
              <a:t>Introduction  - Earth Observation &amp; Copernicus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dirty="0"/>
              <a:t>Copernicus Data Access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dirty="0"/>
              <a:t>Data Access 4.0 &amp; 4.1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GB" dirty="0"/>
              <a:t>Discussion</a:t>
            </a:r>
          </a:p>
          <a:p>
            <a:pPr algn="l"/>
            <a:endParaRPr lang="en-GB" dirty="0"/>
          </a:p>
          <a:p>
            <a:pPr marL="457200" indent="-457200" algn="l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 descr="Netherlands_S2A_05August2015_natural CUT A1 plus margin.jpg">
            <a:extLst>
              <a:ext uri="{FF2B5EF4-FFF2-40B4-BE49-F238E27FC236}">
                <a16:creationId xmlns:a16="http://schemas.microsoft.com/office/drawing/2014/main" id="{C2BA065B-BCF7-4D9E-B5DF-C4FBD2AFE64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896197" cy="68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fbeeldingsresultaat voor Sentinels satellite">
            <a:extLst>
              <a:ext uri="{FF2B5EF4-FFF2-40B4-BE49-F238E27FC236}">
                <a16:creationId xmlns:a16="http://schemas.microsoft.com/office/drawing/2014/main" id="{51B1B923-7F35-499D-820C-A86BF3E2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76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7C39D983-E17E-4E44-B777-1F8E69878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7632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E91EE79-3F55-445A-8FB8-9E6F739513B0}"/>
              </a:ext>
            </a:extLst>
          </p:cNvPr>
          <p:cNvSpPr txBox="1">
            <a:spLocks/>
          </p:cNvSpPr>
          <p:nvPr/>
        </p:nvSpPr>
        <p:spPr>
          <a:xfrm>
            <a:off x="0" y="98847"/>
            <a:ext cx="1208282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b="1" dirty="0">
                <a:solidFill>
                  <a:schemeClr val="bg1"/>
                </a:solidFill>
              </a:rPr>
              <a:t>CGS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372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schermafbeelding&#10;&#10;Beschrijving is gegenereerd met hoge betrouwbaarheid">
            <a:extLst>
              <a:ext uri="{FF2B5EF4-FFF2-40B4-BE49-F238E27FC236}">
                <a16:creationId xmlns:a16="http://schemas.microsoft.com/office/drawing/2014/main" id="{61B8CE09-29B9-4E77-BEC9-E6A07D96E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57047" r="25451"/>
          <a:stretch/>
        </p:blipFill>
        <p:spPr>
          <a:xfrm>
            <a:off x="0" y="0"/>
            <a:ext cx="12192000" cy="700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2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lucht, persoon, man, buiten&#10;&#10;Beschrijving is gegenereerd met zeer hoge betrouwbaarheid">
            <a:extLst>
              <a:ext uri="{FF2B5EF4-FFF2-40B4-BE49-F238E27FC236}">
                <a16:creationId xmlns:a16="http://schemas.microsoft.com/office/drawing/2014/main" id="{EF18AE3D-D642-42EE-8CEB-207FDBE7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5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&#10;&#10;Beschrijving is gegenereerd met zeer hoge betrouwbaarheid">
            <a:extLst>
              <a:ext uri="{FF2B5EF4-FFF2-40B4-BE49-F238E27FC236}">
                <a16:creationId xmlns:a16="http://schemas.microsoft.com/office/drawing/2014/main" id="{6ECC77D6-963A-414B-8F89-B9AF4A9CC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  <p:pic>
        <p:nvPicPr>
          <p:cNvPr id="6" name="Afbeelding 5" descr="Afbeelding met tekst&#10;&#10;Beschrijving is gegenereerd met zeer hoge betrouwbaarheid">
            <a:extLst>
              <a:ext uri="{FF2B5EF4-FFF2-40B4-BE49-F238E27FC236}">
                <a16:creationId xmlns:a16="http://schemas.microsoft.com/office/drawing/2014/main" id="{94CDAF24-D872-4D9F-BF75-19D4D9112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-62308"/>
            <a:ext cx="9700752" cy="6858000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1B95DB8A-BF23-4857-B4E3-3DB5B6DD13CE}"/>
              </a:ext>
            </a:extLst>
          </p:cNvPr>
          <p:cNvSpPr/>
          <p:nvPr/>
        </p:nvSpPr>
        <p:spPr>
          <a:xfrm>
            <a:off x="1219248" y="6515075"/>
            <a:ext cx="389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http://earsc.org/news/dias-comparison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61DEB81-7F4D-4749-AD05-F48A4B8EAFEF}"/>
              </a:ext>
            </a:extLst>
          </p:cNvPr>
          <p:cNvSpPr txBox="1"/>
          <p:nvPr/>
        </p:nvSpPr>
        <p:spPr>
          <a:xfrm>
            <a:off x="2590801" y="2343949"/>
            <a:ext cx="1419224" cy="3785652"/>
          </a:xfrm>
          <a:prstGeom prst="rect">
            <a:avLst/>
          </a:prstGeom>
          <a:solidFill>
            <a:schemeClr val="tx1">
              <a:alpha val="17000"/>
            </a:schemeClr>
          </a:solidFill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GDAL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SNAP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QGIS</a:t>
            </a:r>
          </a:p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FWTools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Python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Java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ArcGIS</a:t>
            </a:r>
          </a:p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Jupyter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Rstudio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Panoply</a:t>
            </a:r>
            <a:endParaRPr lang="nl-NL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9B45A291-2308-453C-9BD0-BEB613D4750D}"/>
              </a:ext>
            </a:extLst>
          </p:cNvPr>
          <p:cNvSpPr txBox="1"/>
          <p:nvPr/>
        </p:nvSpPr>
        <p:spPr>
          <a:xfrm>
            <a:off x="4344335" y="2751262"/>
            <a:ext cx="2380555" cy="3416320"/>
          </a:xfrm>
          <a:prstGeom prst="rect">
            <a:avLst/>
          </a:prstGeom>
          <a:solidFill>
            <a:schemeClr val="tx1">
              <a:alpha val="17000"/>
            </a:schemeClr>
          </a:solidFill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Search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Browse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Marketplace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Change detection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Cloud detection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NDVI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LAI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Snap</a:t>
            </a:r>
          </a:p>
          <a:p>
            <a:endParaRPr lang="nl-NL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8C7673A-675F-48DB-A064-290F60C96D75}"/>
              </a:ext>
            </a:extLst>
          </p:cNvPr>
          <p:cNvSpPr txBox="1"/>
          <p:nvPr/>
        </p:nvSpPr>
        <p:spPr>
          <a:xfrm>
            <a:off x="1468722" y="621914"/>
            <a:ext cx="3010681" cy="1569660"/>
          </a:xfrm>
          <a:prstGeom prst="rect">
            <a:avLst/>
          </a:prstGeom>
          <a:solidFill>
            <a:schemeClr val="tx1">
              <a:alpha val="17000"/>
            </a:schemeClr>
          </a:solidFill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Free download access: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Sentinels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Copernicus Services</a:t>
            </a:r>
          </a:p>
          <a:p>
            <a:endParaRPr lang="nl-NL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95D94F1-3E81-4899-9E31-EE7A079D7690}"/>
              </a:ext>
            </a:extLst>
          </p:cNvPr>
          <p:cNvSpPr txBox="1"/>
          <p:nvPr/>
        </p:nvSpPr>
        <p:spPr>
          <a:xfrm>
            <a:off x="6980001" y="357805"/>
            <a:ext cx="2212232" cy="2677656"/>
          </a:xfrm>
          <a:prstGeom prst="rect">
            <a:avLst/>
          </a:prstGeom>
          <a:solidFill>
            <a:schemeClr val="tx1">
              <a:alpha val="17000"/>
            </a:schemeClr>
          </a:solidFill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Discovery API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Open Search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OGCSW API</a:t>
            </a:r>
          </a:p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Odata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API</a:t>
            </a:r>
          </a:p>
          <a:p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Jupyter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Docker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Kubernetes</a:t>
            </a:r>
            <a:endParaRPr lang="nl-NL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EBDA52D-13D3-4D45-A6F6-2B324A973F8D}"/>
              </a:ext>
            </a:extLst>
          </p:cNvPr>
          <p:cNvSpPr txBox="1"/>
          <p:nvPr/>
        </p:nvSpPr>
        <p:spPr>
          <a:xfrm>
            <a:off x="8783267" y="4075569"/>
            <a:ext cx="817932" cy="830997"/>
          </a:xfrm>
          <a:prstGeom prst="rect">
            <a:avLst/>
          </a:prstGeom>
          <a:solidFill>
            <a:schemeClr val="tx1">
              <a:alpha val="17000"/>
            </a:schemeClr>
          </a:solidFill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nl-NL" sz="4800" dirty="0">
                <a:solidFill>
                  <a:schemeClr val="bg1">
                    <a:lumMod val="95000"/>
                  </a:schemeClr>
                </a:solidFill>
              </a:rPr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313112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boom, buiten, plant, bos&#10;&#10;Beschrijving is gegenereerd met zeer hoge betrouwbaarheid">
            <a:extLst>
              <a:ext uri="{FF2B5EF4-FFF2-40B4-BE49-F238E27FC236}">
                <a16:creationId xmlns:a16="http://schemas.microsoft.com/office/drawing/2014/main" id="{5D0C9360-4FCB-45F2-8B44-F28CE177E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76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D9794BD8-8713-499D-A02F-79FAB9E85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15" b="12922"/>
          <a:stretch/>
        </p:blipFill>
        <p:spPr>
          <a:xfrm>
            <a:off x="0" y="-1"/>
            <a:ext cx="12192000" cy="6764217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B49D818C-5DCC-4B1E-91BE-E81C4D76F8D7}"/>
              </a:ext>
            </a:extLst>
          </p:cNvPr>
          <p:cNvSpPr/>
          <p:nvPr/>
        </p:nvSpPr>
        <p:spPr>
          <a:xfrm>
            <a:off x="2002968" y="6117885"/>
            <a:ext cx="38543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https://openeo.org/</a:t>
            </a:r>
          </a:p>
          <a:p>
            <a:r>
              <a:rPr lang="nl-NL" dirty="0"/>
              <a:t>https://edzer.github.io/prague/eo.html</a:t>
            </a:r>
          </a:p>
        </p:txBody>
      </p:sp>
    </p:spTree>
    <p:extLst>
      <p:ext uri="{BB962C8B-B14F-4D97-AF65-F5344CB8AC3E}">
        <p14:creationId xmlns:p14="http://schemas.microsoft.com/office/powerpoint/2010/main" val="2291246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60C1-3CF7-4D80-9D8A-B6FB90FA3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398" y="943494"/>
            <a:ext cx="6979921" cy="1051561"/>
          </a:xfrm>
        </p:spPr>
        <p:txBody>
          <a:bodyPr>
            <a:noAutofit/>
          </a:bodyPr>
          <a:lstStyle/>
          <a:p>
            <a:pPr algn="l"/>
            <a:r>
              <a:rPr lang="nl-NL" sz="4800" dirty="0" err="1"/>
              <a:t>Discussion</a:t>
            </a:r>
            <a:endParaRPr lang="nl-NL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D8AAE-6000-48D3-A903-2228FC976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0" y="2729202"/>
            <a:ext cx="6979920" cy="1684856"/>
          </a:xfrm>
        </p:spPr>
        <p:txBody>
          <a:bodyPr>
            <a:noAutofit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nl-NL" dirty="0"/>
              <a:t>User </a:t>
            </a:r>
            <a:r>
              <a:rPr lang="nl-NL" dirty="0" err="1"/>
              <a:t>experiences</a:t>
            </a:r>
            <a:r>
              <a:rPr lang="nl-NL" dirty="0"/>
              <a:t>…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nl-NL" dirty="0"/>
              <a:t>Is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advanced</a:t>
            </a:r>
            <a:r>
              <a:rPr lang="nl-NL" dirty="0"/>
              <a:t>? Do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solve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first?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nl-NL" dirty="0" err="1"/>
              <a:t>What</a:t>
            </a:r>
            <a:r>
              <a:rPr lang="nl-NL" dirty="0"/>
              <a:t> do Dutch users </a:t>
            </a:r>
            <a:r>
              <a:rPr lang="nl-NL" dirty="0" err="1"/>
              <a:t>need</a:t>
            </a:r>
            <a:r>
              <a:rPr lang="nl-NL" dirty="0"/>
              <a:t> (data, </a:t>
            </a:r>
            <a:r>
              <a:rPr lang="nl-NL" dirty="0" err="1"/>
              <a:t>infrastructure</a:t>
            </a:r>
            <a:r>
              <a:rPr lang="nl-NL" dirty="0"/>
              <a:t>)?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dirty="0"/>
              <a:t>O</a:t>
            </a:r>
            <a:r>
              <a:rPr lang="nl-NL" dirty="0" err="1"/>
              <a:t>pinion</a:t>
            </a:r>
            <a:r>
              <a:rPr lang="nl-NL" dirty="0"/>
              <a:t> on DIAS model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endParaRPr lang="en-US" dirty="0"/>
          </a:p>
          <a:p>
            <a:pPr algn="l"/>
            <a:r>
              <a:rPr lang="en-US" dirty="0"/>
              <a:t>C</a:t>
            </a:r>
            <a:r>
              <a:rPr lang="nl-NL" dirty="0" err="1"/>
              <a:t>ontact</a:t>
            </a:r>
            <a:r>
              <a:rPr lang="nl-NL" dirty="0"/>
              <a:t> me at </a:t>
            </a:r>
            <a:r>
              <a:rPr lang="nl-NL" dirty="0">
                <a:hlinkClick r:id="rId2"/>
              </a:rPr>
              <a:t>r.sluiter@spaceoffice.nl</a:t>
            </a:r>
            <a:r>
              <a:rPr lang="nl-NL" dirty="0"/>
              <a:t> !</a:t>
            </a:r>
          </a:p>
        </p:txBody>
      </p:sp>
      <p:pic>
        <p:nvPicPr>
          <p:cNvPr id="4" name="Picture 3" descr="Netherlands_S2A_05August2015_natural CUT A1 plus margin.jpg">
            <a:extLst>
              <a:ext uri="{FF2B5EF4-FFF2-40B4-BE49-F238E27FC236}">
                <a16:creationId xmlns:a16="http://schemas.microsoft.com/office/drawing/2014/main" id="{C2BA065B-BCF7-4D9E-B5DF-C4FBD2AFE6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896197" cy="68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7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35BECE7-7E86-4AD0-8DBE-CEFF9DDC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ndertitel 7">
            <a:extLst>
              <a:ext uri="{FF2B5EF4-FFF2-40B4-BE49-F238E27FC236}">
                <a16:creationId xmlns:a16="http://schemas.microsoft.com/office/drawing/2014/main" id="{8B4EF645-EA73-45C1-A109-EDD6D3EF25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0665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319A498-1BCD-4C5C-9A5D-D41E46C2F0E7}"/>
              </a:ext>
            </a:extLst>
          </p:cNvPr>
          <p:cNvSpPr txBox="1">
            <a:spLocks/>
          </p:cNvSpPr>
          <p:nvPr/>
        </p:nvSpPr>
        <p:spPr>
          <a:xfrm>
            <a:off x="81023" y="145257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800" dirty="0">
                <a:solidFill>
                  <a:schemeClr val="bg1"/>
                </a:solidFill>
              </a:rPr>
              <a:t>Google Earth Engine</a:t>
            </a:r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2" name="y2mate.com - meet_earth_engine_gKGOeTFHnKY_1080p">
            <a:hlinkClick r:id="" action="ppaction://media"/>
            <a:extLst>
              <a:ext uri="{FF2B5EF4-FFF2-40B4-BE49-F238E27FC236}">
                <a16:creationId xmlns:a16="http://schemas.microsoft.com/office/drawing/2014/main" id="{8A2A0225-9624-48C4-8EEB-D183AE77D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AE4F44C-321A-4953-A3F5-369DAC0B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 descr="Screen Shot 2016-03-22 at 20.30.20.png">
            <a:extLst>
              <a:ext uri="{FF2B5EF4-FFF2-40B4-BE49-F238E27FC236}">
                <a16:creationId xmlns:a16="http://schemas.microsoft.com/office/drawing/2014/main" id="{2238758A-F92F-4DC4-A569-176FCA722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1097" y="1902299"/>
            <a:ext cx="3529806" cy="3784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02B8D50-60DF-4119-8E47-6B8A8BF1C155}"/>
              </a:ext>
            </a:extLst>
          </p:cNvPr>
          <p:cNvGrpSpPr/>
          <p:nvPr/>
        </p:nvGrpSpPr>
        <p:grpSpPr>
          <a:xfrm>
            <a:off x="5888070" y="115130"/>
            <a:ext cx="1474579" cy="1629071"/>
            <a:chOff x="-10017" y="4715745"/>
            <a:chExt cx="1474579" cy="1629071"/>
          </a:xfrm>
        </p:grpSpPr>
        <p:pic>
          <p:nvPicPr>
            <p:cNvPr id="11" name="Picture 2" descr="https://pbs.twimg.com/profile_images/666407537084796928/YBGgi9BO.png">
              <a:hlinkClick r:id="rId4"/>
              <a:extLst>
                <a:ext uri="{FF2B5EF4-FFF2-40B4-BE49-F238E27FC236}">
                  <a16:creationId xmlns:a16="http://schemas.microsoft.com/office/drawing/2014/main" id="{1076CC85-ABE3-4100-B7E8-669EEDD710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910" y="4715745"/>
              <a:ext cx="640725" cy="61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http://www.villasirina.it/imgoffers/facebook.jpg">
              <a:extLst>
                <a:ext uri="{FF2B5EF4-FFF2-40B4-BE49-F238E27FC236}">
                  <a16:creationId xmlns:a16="http://schemas.microsoft.com/office/drawing/2014/main" id="{3AA26FD0-E115-4232-BD35-6C332232F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0017" y="5377298"/>
              <a:ext cx="1402580" cy="325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C0E269-DB55-4947-8E11-27770689B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09" t="65368" r="25450" b="14479"/>
            <a:stretch/>
          </p:blipFill>
          <p:spPr>
            <a:xfrm>
              <a:off x="-10017" y="5702678"/>
              <a:ext cx="1474579" cy="642138"/>
            </a:xfrm>
            <a:prstGeom prst="rect">
              <a:avLst/>
            </a:prstGeom>
          </p:spPr>
        </p:pic>
      </p:grpSp>
      <p:grpSp>
        <p:nvGrpSpPr>
          <p:cNvPr id="19" name="Groep 18">
            <a:extLst>
              <a:ext uri="{FF2B5EF4-FFF2-40B4-BE49-F238E27FC236}">
                <a16:creationId xmlns:a16="http://schemas.microsoft.com/office/drawing/2014/main" id="{96FD78A9-A4DF-4207-BFEC-3D954F709BC7}"/>
              </a:ext>
            </a:extLst>
          </p:cNvPr>
          <p:cNvGrpSpPr/>
          <p:nvPr/>
        </p:nvGrpSpPr>
        <p:grpSpPr>
          <a:xfrm>
            <a:off x="7984927" y="194357"/>
            <a:ext cx="4080395" cy="6663643"/>
            <a:chOff x="7984927" y="194357"/>
            <a:chExt cx="4080395" cy="6663643"/>
          </a:xfrm>
        </p:grpSpPr>
        <p:pic>
          <p:nvPicPr>
            <p:cNvPr id="7" name="Picture 1">
              <a:extLst>
                <a:ext uri="{FF2B5EF4-FFF2-40B4-BE49-F238E27FC236}">
                  <a16:creationId xmlns:a16="http://schemas.microsoft.com/office/drawing/2014/main" id="{FD2D7EE1-E6BE-4EAC-A85E-A7818F9D0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4506" y="4437311"/>
              <a:ext cx="2420689" cy="24206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154599-9BEB-4980-8C23-54C86F780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83194" y="4457689"/>
              <a:ext cx="1582128" cy="1427349"/>
            </a:xfrm>
            <a:prstGeom prst="rect">
              <a:avLst/>
            </a:prstGeom>
          </p:spPr>
        </p:pic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59E87BCB-F191-4229-923F-F2972AA32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42257" y="194357"/>
              <a:ext cx="3723065" cy="2606575"/>
            </a:xfrm>
            <a:prstGeom prst="rect">
              <a:avLst/>
            </a:prstGeom>
          </p:spPr>
        </p:pic>
        <p:pic>
          <p:nvPicPr>
            <p:cNvPr id="10" name="Picture 9" descr="Moto G (Gen 3) Tipped With Moto Maker Feature Ahead of Tuesday Launch">
              <a:extLst>
                <a:ext uri="{FF2B5EF4-FFF2-40B4-BE49-F238E27FC236}">
                  <a16:creationId xmlns:a16="http://schemas.microsoft.com/office/drawing/2014/main" id="{CE3580E8-4317-48F4-9C84-42F52542F7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8" t="4050" r="51856" b="6125"/>
            <a:stretch/>
          </p:blipFill>
          <p:spPr bwMode="auto">
            <a:xfrm>
              <a:off x="7984927" y="2719783"/>
              <a:ext cx="1199159" cy="2149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551BAE4-6BCF-47F0-A404-803F8FB0A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0650" y="3018776"/>
              <a:ext cx="1770533" cy="1166523"/>
            </a:xfrm>
            <a:prstGeom prst="rect">
              <a:avLst/>
            </a:prstGeom>
          </p:spPr>
        </p:pic>
      </p:grpSp>
      <p:grpSp>
        <p:nvGrpSpPr>
          <p:cNvPr id="4" name="Groep 3">
            <a:extLst>
              <a:ext uri="{FF2B5EF4-FFF2-40B4-BE49-F238E27FC236}">
                <a16:creationId xmlns:a16="http://schemas.microsoft.com/office/drawing/2014/main" id="{0018BE25-8A49-4B19-B449-4D3AE788054D}"/>
              </a:ext>
            </a:extLst>
          </p:cNvPr>
          <p:cNvGrpSpPr/>
          <p:nvPr/>
        </p:nvGrpSpPr>
        <p:grpSpPr>
          <a:xfrm>
            <a:off x="-1" y="-5625"/>
            <a:ext cx="5461232" cy="6870867"/>
            <a:chOff x="-1" y="-5625"/>
            <a:chExt cx="5461232" cy="6870867"/>
          </a:xfrm>
        </p:grpSpPr>
        <p:pic>
          <p:nvPicPr>
            <p:cNvPr id="14" name="Picture 2" descr="professional-drones-yuneec-drone-tornado-h920">
              <a:extLst>
                <a:ext uri="{FF2B5EF4-FFF2-40B4-BE49-F238E27FC236}">
                  <a16:creationId xmlns:a16="http://schemas.microsoft.com/office/drawing/2014/main" id="{7048694E-8DA2-4EB9-9692-57EF0AD103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298" y="441681"/>
              <a:ext cx="1832933" cy="1180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ep 1">
              <a:extLst>
                <a:ext uri="{FF2B5EF4-FFF2-40B4-BE49-F238E27FC236}">
                  <a16:creationId xmlns:a16="http://schemas.microsoft.com/office/drawing/2014/main" id="{3D949516-170E-4F76-8A38-57D4DF7657B9}"/>
                </a:ext>
              </a:extLst>
            </p:cNvPr>
            <p:cNvGrpSpPr/>
            <p:nvPr/>
          </p:nvGrpSpPr>
          <p:grpSpPr>
            <a:xfrm>
              <a:off x="-1" y="-5625"/>
              <a:ext cx="3270971" cy="6870867"/>
              <a:chOff x="-1" y="-5625"/>
              <a:chExt cx="3270971" cy="6870867"/>
            </a:xfrm>
          </p:grpSpPr>
          <p:pic>
            <p:nvPicPr>
              <p:cNvPr id="17" name="Picture 4" descr="http://thegalaxytoday.com/wp-content/uploads/2013/12/Cubesats_NASA.jpg">
                <a:extLst>
                  <a:ext uri="{FF2B5EF4-FFF2-40B4-BE49-F238E27FC236}">
                    <a16:creationId xmlns:a16="http://schemas.microsoft.com/office/drawing/2014/main" id="{54698AAE-44A5-468C-BC96-29ACCB02FD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-5625"/>
                <a:ext cx="3270969" cy="2280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7" descr="Netherlands_S2A_05August2015_natural CUT A1 plus margin.jpg">
                <a:extLst>
                  <a:ext uri="{FF2B5EF4-FFF2-40B4-BE49-F238E27FC236}">
                    <a16:creationId xmlns:a16="http://schemas.microsoft.com/office/drawing/2014/main" id="{3FA750F6-D6E6-45D1-9D0C-92E884602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274528"/>
                <a:ext cx="3270970" cy="4590714"/>
              </a:xfrm>
              <a:prstGeom prst="rect">
                <a:avLst/>
              </a:prstGeom>
            </p:spPr>
          </p:pic>
        </p:grpSp>
      </p:grp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5AE4EB7A-3A66-4583-8843-6573CDB218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25" y="5807389"/>
            <a:ext cx="2361278" cy="10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319A498-1BCD-4C5C-9A5D-D41E46C2F0E7}"/>
              </a:ext>
            </a:extLst>
          </p:cNvPr>
          <p:cNvSpPr txBox="1">
            <a:spLocks/>
          </p:cNvSpPr>
          <p:nvPr/>
        </p:nvSpPr>
        <p:spPr>
          <a:xfrm>
            <a:off x="81023" y="145257"/>
            <a:ext cx="12192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br>
              <a:rPr lang="en-GB" sz="2800" dirty="0">
                <a:solidFill>
                  <a:schemeClr val="bg1"/>
                </a:solidFill>
              </a:rPr>
            </a:br>
            <a:endParaRPr lang="en-GB" sz="2800" dirty="0">
              <a:solidFill>
                <a:schemeClr val="bg1"/>
              </a:solidFill>
            </a:endParaRPr>
          </a:p>
        </p:txBody>
      </p:sp>
      <p:pic>
        <p:nvPicPr>
          <p:cNvPr id="4" name="Picture 2" descr="Afbeeldingsresultaat voor Sentinels satellite">
            <a:extLst>
              <a:ext uri="{FF2B5EF4-FFF2-40B4-BE49-F238E27FC236}">
                <a16:creationId xmlns:a16="http://schemas.microsoft.com/office/drawing/2014/main" id="{51B1B923-7F35-499D-820C-A86BF3E2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94175" cy="694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2B1D8CB-6D0A-4DA0-BBA1-FE828183767E}"/>
              </a:ext>
            </a:extLst>
          </p:cNvPr>
          <p:cNvSpPr txBox="1">
            <a:spLocks/>
          </p:cNvSpPr>
          <p:nvPr/>
        </p:nvSpPr>
        <p:spPr>
          <a:xfrm>
            <a:off x="81023" y="145257"/>
            <a:ext cx="12659713" cy="4803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Sentinel-1 	Radar 		(land &amp; marine) </a:t>
            </a:r>
          </a:p>
          <a:p>
            <a:pPr algn="l"/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Sentinel-2 	Optical		(land)</a:t>
            </a:r>
          </a:p>
          <a:p>
            <a:pPr algn="l"/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Sentinel-3 	Optical		(land &amp; marine)</a:t>
            </a:r>
          </a:p>
          <a:p>
            <a:pPr algn="l"/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Sentinel-4 	Optical		(atmosphere)	2021</a:t>
            </a:r>
          </a:p>
          <a:p>
            <a:pPr algn="l"/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Sentinel-5P	Optical		(atmosphere)</a:t>
            </a:r>
          </a:p>
          <a:p>
            <a:pPr algn="l"/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Sentinel-5	Optical	 	(atmosphere)	2021</a:t>
            </a:r>
          </a:p>
          <a:p>
            <a:pPr algn="l"/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Sentinel-6	Altimeter	(marine)	2020</a:t>
            </a:r>
            <a:br>
              <a:rPr lang="en-US" altLang="nl-NL" sz="1800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</a:br>
            <a:br>
              <a:rPr lang="en-US" altLang="nl-NL" sz="1800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</a:br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 </a:t>
            </a:r>
          </a:p>
          <a:p>
            <a:pPr algn="l"/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Each Sentinel will have 4 units (A,B,C,D)</a:t>
            </a:r>
          </a:p>
          <a:p>
            <a:pPr algn="l"/>
            <a:r>
              <a:rPr lang="en-US" altLang="nl-NL" sz="1800" b="1" dirty="0">
                <a:solidFill>
                  <a:schemeClr val="bg1"/>
                </a:solidFill>
                <a:latin typeface="Verdana" pitchFamily="34" charset="0"/>
                <a:ea typeface="MS PGothic" pitchFamily="34" charset="-128"/>
              </a:rPr>
              <a:t>Free &amp; Open Data, guaranteed until 2030+</a:t>
            </a:r>
          </a:p>
        </p:txBody>
      </p:sp>
    </p:spTree>
    <p:extLst>
      <p:ext uri="{BB962C8B-B14F-4D97-AF65-F5344CB8AC3E}">
        <p14:creationId xmlns:p14="http://schemas.microsoft.com/office/powerpoint/2010/main" val="46582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6CD0F7-BB7C-4B4E-803A-A6167C6BC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316" y="0"/>
            <a:ext cx="792832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48784-5075-4146-A839-5FFDC0E802B6}"/>
              </a:ext>
            </a:extLst>
          </p:cNvPr>
          <p:cNvSpPr txBox="1"/>
          <p:nvPr/>
        </p:nvSpPr>
        <p:spPr>
          <a:xfrm>
            <a:off x="154237" y="297134"/>
            <a:ext cx="2445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Sentinel 1</a:t>
            </a:r>
          </a:p>
          <a:p>
            <a:r>
              <a:rPr lang="en-GB" sz="1600" dirty="0">
                <a:solidFill>
                  <a:schemeClr val="bg1"/>
                </a:solidFill>
              </a:rPr>
              <a:t>Hurricane Harvey  Flooding</a:t>
            </a:r>
          </a:p>
          <a:p>
            <a:r>
              <a:rPr lang="en-GB" sz="1600" dirty="0">
                <a:solidFill>
                  <a:schemeClr val="bg1"/>
                </a:solidFill>
              </a:rPr>
              <a:t>August 2017</a:t>
            </a:r>
            <a:endParaRPr lang="LID4096" sz="1600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E4F44C-321A-4953-A3F5-369DAC0B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FBBA1C-BA43-418F-B724-F6EAD4968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316" y="0"/>
            <a:ext cx="7919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09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E319A498-1BCD-4C5C-9A5D-D41E46C2F0E7}"/>
              </a:ext>
            </a:extLst>
          </p:cNvPr>
          <p:cNvSpPr txBox="1">
            <a:spLocks/>
          </p:cNvSpPr>
          <p:nvPr/>
        </p:nvSpPr>
        <p:spPr>
          <a:xfrm>
            <a:off x="6420197" y="101067"/>
            <a:ext cx="6159554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Sentinel 2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MSI: </a:t>
            </a:r>
            <a:r>
              <a:rPr lang="en-GB" b="1" dirty="0" err="1">
                <a:solidFill>
                  <a:schemeClr val="bg1"/>
                </a:solidFill>
              </a:rPr>
              <a:t>MultiSpectral</a:t>
            </a:r>
            <a:r>
              <a:rPr lang="en-GB" b="1" dirty="0">
                <a:solidFill>
                  <a:schemeClr val="bg1"/>
                </a:solidFill>
              </a:rPr>
              <a:t> Imager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13 bands VIS-NIR-SWIR 10-60 m.</a:t>
            </a:r>
            <a:endParaRPr lang="en-GB" b="1" baseline="-25000" dirty="0">
              <a:solidFill>
                <a:schemeClr val="bg1"/>
              </a:solidFill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Revisit time 3-5 days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Land cover &amp; use</a:t>
            </a:r>
          </a:p>
        </p:txBody>
      </p:sp>
      <p:pic>
        <p:nvPicPr>
          <p:cNvPr id="8" name="Picture 7" descr="Netherlands_S2A_05August2015_natural CUT A1 plus margin.jpg">
            <a:extLst>
              <a:ext uri="{FF2B5EF4-FFF2-40B4-BE49-F238E27FC236}">
                <a16:creationId xmlns:a16="http://schemas.microsoft.com/office/drawing/2014/main" id="{0C61F6FD-4BCE-4D7A-B248-AAEBF45870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896197" cy="6871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9F875-A144-482E-BD2E-8FD534904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197" y="2542823"/>
            <a:ext cx="5771803" cy="43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8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C07EAA-2223-41DC-826E-8CF601CF5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448784-5075-4146-A839-5FFDC0E802B6}"/>
              </a:ext>
            </a:extLst>
          </p:cNvPr>
          <p:cNvSpPr txBox="1"/>
          <p:nvPr/>
        </p:nvSpPr>
        <p:spPr>
          <a:xfrm>
            <a:off x="8991444" y="6081078"/>
            <a:ext cx="3200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Sentinel 2 in ESRI Sentinel Explorer</a:t>
            </a:r>
          </a:p>
          <a:p>
            <a:r>
              <a:rPr lang="en-GB" sz="1400" dirty="0">
                <a:solidFill>
                  <a:schemeClr val="bg1"/>
                </a:solidFill>
              </a:rPr>
              <a:t>Niels van der </a:t>
            </a:r>
            <a:r>
              <a:rPr lang="en-GB" sz="1400" dirty="0" err="1">
                <a:solidFill>
                  <a:schemeClr val="bg1"/>
                </a:solidFill>
              </a:rPr>
              <a:t>Vaart</a:t>
            </a:r>
            <a:r>
              <a:rPr lang="en-GB" sz="1400" dirty="0">
                <a:solidFill>
                  <a:schemeClr val="bg1"/>
                </a:solidFill>
              </a:rPr>
              <a:t> &amp; Marcel de Rink ESRI</a:t>
            </a:r>
            <a:endParaRPr lang="LID4096" sz="1400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E4F44C-321A-4953-A3F5-369DAC0B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84951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448784-5075-4146-A839-5FFDC0E802B6}"/>
              </a:ext>
            </a:extLst>
          </p:cNvPr>
          <p:cNvSpPr txBox="1"/>
          <p:nvPr/>
        </p:nvSpPr>
        <p:spPr>
          <a:xfrm>
            <a:off x="0" y="351486"/>
            <a:ext cx="2645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Sentinel 2 / Landsat 7</a:t>
            </a:r>
          </a:p>
          <a:p>
            <a:r>
              <a:rPr lang="en-GB" sz="2000" dirty="0">
                <a:solidFill>
                  <a:schemeClr val="bg1"/>
                </a:solidFill>
              </a:rPr>
              <a:t>Glacial decline</a:t>
            </a:r>
          </a:p>
          <a:p>
            <a:r>
              <a:rPr lang="en-GB" sz="2000" dirty="0">
                <a:solidFill>
                  <a:schemeClr val="bg1"/>
                </a:solidFill>
              </a:rPr>
              <a:t>Sikkim - northeast India</a:t>
            </a:r>
            <a:endParaRPr lang="LID4096" sz="2000" dirty="0">
              <a:solidFill>
                <a:schemeClr val="bg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AE4F44C-321A-4953-A3F5-369DAC0B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7EE91-2AC2-40D4-B107-3354E5BCF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77" y="0"/>
            <a:ext cx="6864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01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AE4F44C-321A-4953-A3F5-369DAC0BB6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319A498-1BCD-4C5C-9A5D-D41E46C2F0E7}"/>
              </a:ext>
            </a:extLst>
          </p:cNvPr>
          <p:cNvSpPr txBox="1">
            <a:spLocks/>
          </p:cNvSpPr>
          <p:nvPr/>
        </p:nvSpPr>
        <p:spPr>
          <a:xfrm>
            <a:off x="5658402" y="145257"/>
            <a:ext cx="6159554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Sentinel 5P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TROPOMI instrument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O</a:t>
            </a:r>
            <a:r>
              <a:rPr lang="en-GB" b="1" baseline="-25000" dirty="0">
                <a:solidFill>
                  <a:schemeClr val="bg1"/>
                </a:solidFill>
              </a:rPr>
              <a:t>3</a:t>
            </a:r>
            <a:r>
              <a:rPr lang="en-GB" b="1" dirty="0">
                <a:solidFill>
                  <a:schemeClr val="bg1"/>
                </a:solidFill>
              </a:rPr>
              <a:t> SO</a:t>
            </a:r>
            <a:r>
              <a:rPr lang="en-GB" b="1" baseline="-25000" dirty="0">
                <a:solidFill>
                  <a:schemeClr val="bg1"/>
                </a:solidFill>
              </a:rPr>
              <a:t>2 </a:t>
            </a:r>
            <a:r>
              <a:rPr lang="en-GB" b="1" dirty="0">
                <a:solidFill>
                  <a:schemeClr val="bg1"/>
                </a:solidFill>
              </a:rPr>
              <a:t>NO</a:t>
            </a:r>
            <a:r>
              <a:rPr lang="en-GB" b="1" baseline="-25000" dirty="0">
                <a:solidFill>
                  <a:schemeClr val="bg1"/>
                </a:solidFill>
              </a:rPr>
              <a:t>2 </a:t>
            </a:r>
            <a:r>
              <a:rPr lang="en-GB" b="1" dirty="0">
                <a:solidFill>
                  <a:schemeClr val="bg1"/>
                </a:solidFill>
              </a:rPr>
              <a:t>CH</a:t>
            </a:r>
            <a:r>
              <a:rPr lang="en-GB" b="1" baseline="-25000" dirty="0">
                <a:solidFill>
                  <a:schemeClr val="bg1"/>
                </a:solidFill>
              </a:rPr>
              <a:t>4 </a:t>
            </a:r>
            <a:r>
              <a:rPr lang="en-GB" b="1" dirty="0">
                <a:solidFill>
                  <a:schemeClr val="bg1"/>
                </a:solidFill>
              </a:rPr>
              <a:t>CO</a:t>
            </a:r>
            <a:endParaRPr lang="en-GB" b="1" baseline="-25000" dirty="0">
              <a:solidFill>
                <a:schemeClr val="bg1"/>
              </a:solidFill>
            </a:endParaRP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Daily global</a:t>
            </a:r>
          </a:p>
          <a:p>
            <a:pPr marL="457200" indent="-457200" algn="l">
              <a:buFont typeface="Courier New" panose="02070309020205020404" pitchFamily="49" charset="0"/>
              <a:buChar char="o"/>
            </a:pPr>
            <a:r>
              <a:rPr lang="en-GB" b="1" dirty="0">
                <a:solidFill>
                  <a:schemeClr val="bg1"/>
                </a:solidFill>
              </a:rPr>
              <a:t>3.5*7 km.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74602-506C-4FC2-A054-3611739C2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95CC7CB-4EFA-461A-8280-ED2DFB25A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52" y="3503168"/>
            <a:ext cx="5032248" cy="33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9774</TotalTime>
  <Words>339</Words>
  <Application>Microsoft Office PowerPoint</Application>
  <PresentationFormat>Widescreen</PresentationFormat>
  <Paragraphs>133</Paragraphs>
  <Slides>28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Verdana</vt:lpstr>
      <vt:lpstr>Office Theme</vt:lpstr>
      <vt:lpstr>Earth Observation beyond Google Earth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 klimaatakkoord: monitoren van essentiële klimaatvariabelen vanuit de ruimte</dc:title>
  <dc:creator>raymond sluiter</dc:creator>
  <cp:lastModifiedBy>raymond sluiter</cp:lastModifiedBy>
  <cp:revision>247</cp:revision>
  <dcterms:created xsi:type="dcterms:W3CDTF">2018-11-11T18:15:40Z</dcterms:created>
  <dcterms:modified xsi:type="dcterms:W3CDTF">2019-06-20T09:04:11Z</dcterms:modified>
</cp:coreProperties>
</file>